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9" r:id="rId2"/>
    <p:sldId id="363" r:id="rId3"/>
    <p:sldId id="399" r:id="rId4"/>
    <p:sldId id="321" r:id="rId5"/>
    <p:sldId id="400" r:id="rId6"/>
    <p:sldId id="401" r:id="rId7"/>
    <p:sldId id="402" r:id="rId8"/>
    <p:sldId id="403" r:id="rId9"/>
    <p:sldId id="410" r:id="rId10"/>
    <p:sldId id="343" r:id="rId11"/>
    <p:sldId id="377" r:id="rId12"/>
    <p:sldId id="378" r:id="rId13"/>
    <p:sldId id="379" r:id="rId14"/>
    <p:sldId id="327" r:id="rId15"/>
    <p:sldId id="341" r:id="rId16"/>
    <p:sldId id="380" r:id="rId17"/>
    <p:sldId id="381" r:id="rId18"/>
    <p:sldId id="382" r:id="rId19"/>
    <p:sldId id="406" r:id="rId20"/>
    <p:sldId id="407" r:id="rId21"/>
    <p:sldId id="408" r:id="rId22"/>
    <p:sldId id="385" r:id="rId23"/>
    <p:sldId id="409" r:id="rId24"/>
    <p:sldId id="390" r:id="rId25"/>
    <p:sldId id="397" r:id="rId26"/>
    <p:sldId id="398" r:id="rId27"/>
    <p:sldId id="393" r:id="rId28"/>
    <p:sldId id="394" r:id="rId29"/>
    <p:sldId id="395" r:id="rId30"/>
    <p:sldId id="396" r:id="rId31"/>
    <p:sldId id="405" r:id="rId32"/>
    <p:sldId id="326" r:id="rId33"/>
    <p:sldId id="340"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Light Version" id="{FEFEC4DD-5C4A-1844-B20D-0CF99D36557A}">
          <p14:sldIdLst>
            <p14:sldId id="269"/>
            <p14:sldId id="363"/>
            <p14:sldId id="399"/>
            <p14:sldId id="321"/>
            <p14:sldId id="400"/>
            <p14:sldId id="401"/>
            <p14:sldId id="402"/>
            <p14:sldId id="403"/>
            <p14:sldId id="410"/>
            <p14:sldId id="343"/>
            <p14:sldId id="377"/>
            <p14:sldId id="378"/>
            <p14:sldId id="379"/>
            <p14:sldId id="327"/>
            <p14:sldId id="341"/>
            <p14:sldId id="380"/>
            <p14:sldId id="381"/>
            <p14:sldId id="382"/>
            <p14:sldId id="406"/>
            <p14:sldId id="407"/>
            <p14:sldId id="408"/>
            <p14:sldId id="385"/>
            <p14:sldId id="409"/>
            <p14:sldId id="390"/>
            <p14:sldId id="397"/>
            <p14:sldId id="398"/>
            <p14:sldId id="393"/>
            <p14:sldId id="394"/>
            <p14:sldId id="395"/>
            <p14:sldId id="396"/>
            <p14:sldId id="405"/>
            <p14:sldId id="326"/>
            <p14:sldId id="340"/>
            <p14:sldId id="26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8E8"/>
    <a:srgbClr val="368DD5"/>
    <a:srgbClr val="75D0FF"/>
    <a:srgbClr val="1E5481"/>
    <a:srgbClr val="2A6FA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9"/>
    <p:restoredTop sz="94822"/>
  </p:normalViewPr>
  <p:slideViewPr>
    <p:cSldViewPr snapToGrid="0" snapToObjects="1">
      <p:cViewPr varScale="1">
        <p:scale>
          <a:sx n="153" d="100"/>
          <a:sy n="153" d="100"/>
        </p:scale>
        <p:origin x="-848" y="-11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1" d="100"/>
          <a:sy n="131" d="100"/>
        </p:scale>
        <p:origin x="3320"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image" Target="../media/image12.jpeg"/><Relationship Id="rId2"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image" Target="../media/image12.jpe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AB3CB-F423-5C42-BEDE-018C888D1BDD}"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n-US"/>
        </a:p>
      </dgm:t>
    </dgm:pt>
    <dgm:pt modelId="{DF140B18-E22F-304B-8EB0-41CD44F11A2C}">
      <dgm:prSet phldrT="[Text]"/>
      <dgm:spPr/>
      <dgm:t>
        <a:bodyPr/>
        <a:lstStyle/>
        <a:p>
          <a:r>
            <a:rPr lang="en-US" dirty="0"/>
            <a:t>High Speed Internet</a:t>
          </a:r>
        </a:p>
      </dgm:t>
    </dgm:pt>
    <dgm:pt modelId="{603CC261-1733-1F4B-82A6-6D3888D46E87}" type="parTrans" cxnId="{5F0E0FBB-EE4F-0A47-B323-7F2A3D6C1AD6}">
      <dgm:prSet/>
      <dgm:spPr/>
      <dgm:t>
        <a:bodyPr/>
        <a:lstStyle/>
        <a:p>
          <a:endParaRPr lang="en-US"/>
        </a:p>
      </dgm:t>
    </dgm:pt>
    <dgm:pt modelId="{8E00A5F3-5146-4D4A-8274-701D7B5DF31C}" type="sibTrans" cxnId="{5F0E0FBB-EE4F-0A47-B323-7F2A3D6C1AD6}">
      <dgm:prSet/>
      <dgm:spPr/>
      <dgm:t>
        <a:bodyPr/>
        <a:lstStyle/>
        <a:p>
          <a:endParaRPr lang="en-US"/>
        </a:p>
      </dgm:t>
    </dgm:pt>
    <dgm:pt modelId="{EEBF746C-95DE-A24D-91B1-2DACA4FD8529}">
      <dgm:prSet phldrT="[Text]"/>
      <dgm:spPr/>
      <dgm:t>
        <a:bodyPr/>
        <a:lstStyle/>
        <a:p>
          <a:r>
            <a:rPr lang="en-US" dirty="0"/>
            <a:t>Universal Parks</a:t>
          </a:r>
        </a:p>
      </dgm:t>
    </dgm:pt>
    <dgm:pt modelId="{B8F7560A-09C7-B446-9E8E-6E5E0B68D071}" type="parTrans" cxnId="{69405259-0057-CB48-827D-8AEE7402E2B5}">
      <dgm:prSet/>
      <dgm:spPr/>
      <dgm:t>
        <a:bodyPr/>
        <a:lstStyle/>
        <a:p>
          <a:endParaRPr lang="en-US"/>
        </a:p>
      </dgm:t>
    </dgm:pt>
    <dgm:pt modelId="{15CB7B77-E430-084A-87E1-9CB9312796FF}" type="sibTrans" cxnId="{69405259-0057-CB48-827D-8AEE7402E2B5}">
      <dgm:prSet/>
      <dgm:spPr/>
      <dgm:t>
        <a:bodyPr/>
        <a:lstStyle/>
        <a:p>
          <a:endParaRPr lang="en-US"/>
        </a:p>
      </dgm:t>
    </dgm:pt>
    <dgm:pt modelId="{244BCBDF-87B6-EE47-991C-0CD855EF9540}">
      <dgm:prSet phldrT="[Text]"/>
      <dgm:spPr/>
      <dgm:t>
        <a:bodyPr/>
        <a:lstStyle/>
        <a:p>
          <a:r>
            <a:rPr lang="en-US" dirty="0"/>
            <a:t>Video</a:t>
          </a:r>
        </a:p>
      </dgm:t>
    </dgm:pt>
    <dgm:pt modelId="{5E747B3B-9A39-4747-A960-586A43C06E16}" type="parTrans" cxnId="{1C069AF4-A559-C247-B0F9-F8F115C8EB7E}">
      <dgm:prSet/>
      <dgm:spPr/>
      <dgm:t>
        <a:bodyPr/>
        <a:lstStyle/>
        <a:p>
          <a:endParaRPr lang="en-US"/>
        </a:p>
      </dgm:t>
    </dgm:pt>
    <dgm:pt modelId="{11A4F85C-486C-F648-8D03-99335E77FB8F}" type="sibTrans" cxnId="{1C069AF4-A559-C247-B0F9-F8F115C8EB7E}">
      <dgm:prSet/>
      <dgm:spPr/>
      <dgm:t>
        <a:bodyPr/>
        <a:lstStyle/>
        <a:p>
          <a:endParaRPr lang="en-US"/>
        </a:p>
      </dgm:t>
    </dgm:pt>
    <dgm:pt modelId="{9B2364D1-B01F-F44A-A106-71BDE6783C1E}">
      <dgm:prSet phldrT="[Text]"/>
      <dgm:spPr/>
      <dgm:t>
        <a:bodyPr/>
        <a:lstStyle/>
        <a:p>
          <a:r>
            <a:rPr lang="en-US" dirty="0"/>
            <a:t>Customer Service</a:t>
          </a:r>
        </a:p>
      </dgm:t>
    </dgm:pt>
    <dgm:pt modelId="{12BE4D35-16BF-1249-80BE-CB3839CB85CB}" type="parTrans" cxnId="{9ECD178A-81AF-4046-955A-1C72D0F48EE0}">
      <dgm:prSet/>
      <dgm:spPr/>
      <dgm:t>
        <a:bodyPr/>
        <a:lstStyle/>
        <a:p>
          <a:endParaRPr lang="en-US"/>
        </a:p>
      </dgm:t>
    </dgm:pt>
    <dgm:pt modelId="{2346AFDD-F349-8B45-9F43-69D15E44DE30}" type="sibTrans" cxnId="{9ECD178A-81AF-4046-955A-1C72D0F48EE0}">
      <dgm:prSet/>
      <dgm:spPr/>
      <dgm:t>
        <a:bodyPr/>
        <a:lstStyle/>
        <a:p>
          <a:endParaRPr lang="en-US"/>
        </a:p>
      </dgm:t>
    </dgm:pt>
    <dgm:pt modelId="{55393D9B-6693-974A-9566-D36418CEE348}">
      <dgm:prSet phldrT="[Text]"/>
      <dgm:spPr/>
      <dgm:t>
        <a:bodyPr/>
        <a:lstStyle/>
        <a:p>
          <a:r>
            <a:rPr lang="en-US" dirty="0"/>
            <a:t>Home Security / Automation</a:t>
          </a:r>
        </a:p>
      </dgm:t>
    </dgm:pt>
    <dgm:pt modelId="{9AA55CFC-98D9-C340-85F8-53C35B6BAF90}" type="parTrans" cxnId="{2295ED05-5DA9-9D4F-898F-96BD647DB6B6}">
      <dgm:prSet/>
      <dgm:spPr/>
      <dgm:t>
        <a:bodyPr/>
        <a:lstStyle/>
        <a:p>
          <a:endParaRPr lang="en-US"/>
        </a:p>
      </dgm:t>
    </dgm:pt>
    <dgm:pt modelId="{5571FD71-9EE9-134A-8BC0-C79F75CE8E98}" type="sibTrans" cxnId="{2295ED05-5DA9-9D4F-898F-96BD647DB6B6}">
      <dgm:prSet/>
      <dgm:spPr/>
      <dgm:t>
        <a:bodyPr/>
        <a:lstStyle/>
        <a:p>
          <a:endParaRPr lang="en-US"/>
        </a:p>
      </dgm:t>
    </dgm:pt>
    <dgm:pt modelId="{4D6AEC2B-9315-4443-BCCC-0720B3F25844}">
      <dgm:prSet phldrT="[Text]"/>
      <dgm:spPr/>
      <dgm:t>
        <a:bodyPr/>
        <a:lstStyle/>
        <a:p>
          <a:r>
            <a:rPr lang="en-US" dirty="0"/>
            <a:t>Media Properties</a:t>
          </a:r>
        </a:p>
      </dgm:t>
    </dgm:pt>
    <dgm:pt modelId="{751D10D0-0960-8843-AA31-883776C95CF5}" type="parTrans" cxnId="{813D9F8C-34D6-1544-888C-0BB3065638D4}">
      <dgm:prSet/>
      <dgm:spPr/>
      <dgm:t>
        <a:bodyPr/>
        <a:lstStyle/>
        <a:p>
          <a:endParaRPr lang="en-US"/>
        </a:p>
      </dgm:t>
    </dgm:pt>
    <dgm:pt modelId="{23DB34EE-2DE8-D544-BA6D-92836900914F}" type="sibTrans" cxnId="{813D9F8C-34D6-1544-888C-0BB3065638D4}">
      <dgm:prSet/>
      <dgm:spPr/>
      <dgm:t>
        <a:bodyPr/>
        <a:lstStyle/>
        <a:p>
          <a:endParaRPr lang="en-US"/>
        </a:p>
      </dgm:t>
    </dgm:pt>
    <dgm:pt modelId="{CE36D5DD-B323-2B48-B28D-C61AD278C6C9}" type="pres">
      <dgm:prSet presAssocID="{0DEAB3CB-F423-5C42-BEDE-018C888D1BDD}" presName="linear" presStyleCnt="0">
        <dgm:presLayoutVars>
          <dgm:dir/>
          <dgm:resizeHandles val="exact"/>
        </dgm:presLayoutVars>
      </dgm:prSet>
      <dgm:spPr/>
      <dgm:t>
        <a:bodyPr/>
        <a:lstStyle/>
        <a:p>
          <a:endParaRPr lang="en-US"/>
        </a:p>
      </dgm:t>
    </dgm:pt>
    <dgm:pt modelId="{BA9735EC-7444-0445-B4AF-E0A1B5B31ED2}" type="pres">
      <dgm:prSet presAssocID="{244BCBDF-87B6-EE47-991C-0CD855EF9540}" presName="comp" presStyleCnt="0"/>
      <dgm:spPr/>
    </dgm:pt>
    <dgm:pt modelId="{868C4F53-634D-834D-B9E0-E02F003A4CB6}" type="pres">
      <dgm:prSet presAssocID="{244BCBDF-87B6-EE47-991C-0CD855EF9540}" presName="box" presStyleLbl="node1" presStyleIdx="0" presStyleCnt="6"/>
      <dgm:spPr/>
      <dgm:t>
        <a:bodyPr/>
        <a:lstStyle/>
        <a:p>
          <a:endParaRPr lang="en-US"/>
        </a:p>
      </dgm:t>
    </dgm:pt>
    <dgm:pt modelId="{EBAAE7F9-50F0-CE4B-A2CC-9A046BCCF3A6}" type="pres">
      <dgm:prSet presAssocID="{244BCBDF-87B6-EE47-991C-0CD855EF9540}"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6FF9874D-78E6-5847-966F-42C1C7558BDB}" type="pres">
      <dgm:prSet presAssocID="{244BCBDF-87B6-EE47-991C-0CD855EF9540}" presName="text" presStyleLbl="node1" presStyleIdx="0" presStyleCnt="6">
        <dgm:presLayoutVars>
          <dgm:bulletEnabled val="1"/>
        </dgm:presLayoutVars>
      </dgm:prSet>
      <dgm:spPr/>
      <dgm:t>
        <a:bodyPr/>
        <a:lstStyle/>
        <a:p>
          <a:endParaRPr lang="en-US"/>
        </a:p>
      </dgm:t>
    </dgm:pt>
    <dgm:pt modelId="{96FBC5E7-7451-E247-BBF2-746C4AE856A8}" type="pres">
      <dgm:prSet presAssocID="{11A4F85C-486C-F648-8D03-99335E77FB8F}" presName="spacer" presStyleCnt="0"/>
      <dgm:spPr/>
    </dgm:pt>
    <dgm:pt modelId="{4B1EC1F1-6504-A04B-B223-F75BDB1785BB}" type="pres">
      <dgm:prSet presAssocID="{DF140B18-E22F-304B-8EB0-41CD44F11A2C}" presName="comp" presStyleCnt="0"/>
      <dgm:spPr/>
    </dgm:pt>
    <dgm:pt modelId="{E14A56BE-C554-7548-A86C-498994958DB1}" type="pres">
      <dgm:prSet presAssocID="{DF140B18-E22F-304B-8EB0-41CD44F11A2C}" presName="box" presStyleLbl="node1" presStyleIdx="1" presStyleCnt="6" custLinFactNeighborX="20216" custLinFactNeighborY="4317"/>
      <dgm:spPr/>
      <dgm:t>
        <a:bodyPr/>
        <a:lstStyle/>
        <a:p>
          <a:endParaRPr lang="en-US"/>
        </a:p>
      </dgm:t>
    </dgm:pt>
    <dgm:pt modelId="{2762BCC5-B6D9-6C41-B1EE-99869506D83C}" type="pres">
      <dgm:prSet presAssocID="{DF140B18-E22F-304B-8EB0-41CD44F11A2C}" presName="img"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AF966538-AB1B-C341-8DAF-E3A56973BF43}" type="pres">
      <dgm:prSet presAssocID="{DF140B18-E22F-304B-8EB0-41CD44F11A2C}" presName="text" presStyleLbl="node1" presStyleIdx="1" presStyleCnt="6">
        <dgm:presLayoutVars>
          <dgm:bulletEnabled val="1"/>
        </dgm:presLayoutVars>
      </dgm:prSet>
      <dgm:spPr/>
      <dgm:t>
        <a:bodyPr/>
        <a:lstStyle/>
        <a:p>
          <a:endParaRPr lang="en-US"/>
        </a:p>
      </dgm:t>
    </dgm:pt>
    <dgm:pt modelId="{5F80AD4A-C012-A643-9C9F-25BDFB178C22}" type="pres">
      <dgm:prSet presAssocID="{8E00A5F3-5146-4D4A-8274-701D7B5DF31C}" presName="spacer" presStyleCnt="0"/>
      <dgm:spPr/>
    </dgm:pt>
    <dgm:pt modelId="{5438267B-24C6-D343-A951-3AF3FF16CD03}" type="pres">
      <dgm:prSet presAssocID="{55393D9B-6693-974A-9566-D36418CEE348}" presName="comp" presStyleCnt="0"/>
      <dgm:spPr/>
    </dgm:pt>
    <dgm:pt modelId="{507175CD-4604-1B4A-812D-F6A321F408E5}" type="pres">
      <dgm:prSet presAssocID="{55393D9B-6693-974A-9566-D36418CEE348}" presName="box" presStyleLbl="node1" presStyleIdx="2" presStyleCnt="6"/>
      <dgm:spPr/>
      <dgm:t>
        <a:bodyPr/>
        <a:lstStyle/>
        <a:p>
          <a:endParaRPr lang="en-US"/>
        </a:p>
      </dgm:t>
    </dgm:pt>
    <dgm:pt modelId="{BA84473B-1D71-E247-B6D8-20CD7568481C}" type="pres">
      <dgm:prSet presAssocID="{55393D9B-6693-974A-9566-D36418CEE348}" presName="img" presStyleLbl="fgImgPlace1" presStyleIdx="2" presStyleCnt="6"/>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DC77BFC-D13D-3E46-B9CD-C28192E8BC20}" type="pres">
      <dgm:prSet presAssocID="{55393D9B-6693-974A-9566-D36418CEE348}" presName="text" presStyleLbl="node1" presStyleIdx="2" presStyleCnt="6">
        <dgm:presLayoutVars>
          <dgm:bulletEnabled val="1"/>
        </dgm:presLayoutVars>
      </dgm:prSet>
      <dgm:spPr/>
      <dgm:t>
        <a:bodyPr/>
        <a:lstStyle/>
        <a:p>
          <a:endParaRPr lang="en-US"/>
        </a:p>
      </dgm:t>
    </dgm:pt>
    <dgm:pt modelId="{BAD139E2-15E2-8448-88C5-889C90844E1F}" type="pres">
      <dgm:prSet presAssocID="{5571FD71-9EE9-134A-8BC0-C79F75CE8E98}" presName="spacer" presStyleCnt="0"/>
      <dgm:spPr/>
    </dgm:pt>
    <dgm:pt modelId="{F7F50BBC-837F-4A4B-975A-27D27173FEB4}" type="pres">
      <dgm:prSet presAssocID="{9B2364D1-B01F-F44A-A106-71BDE6783C1E}" presName="comp" presStyleCnt="0"/>
      <dgm:spPr/>
    </dgm:pt>
    <dgm:pt modelId="{91FF1BDF-5E54-0846-8848-2886595B407C}" type="pres">
      <dgm:prSet presAssocID="{9B2364D1-B01F-F44A-A106-71BDE6783C1E}" presName="box" presStyleLbl="node1" presStyleIdx="3" presStyleCnt="6"/>
      <dgm:spPr/>
      <dgm:t>
        <a:bodyPr/>
        <a:lstStyle/>
        <a:p>
          <a:endParaRPr lang="en-US"/>
        </a:p>
      </dgm:t>
    </dgm:pt>
    <dgm:pt modelId="{D18E9437-9289-2941-87B6-FBE16E637C72}" type="pres">
      <dgm:prSet presAssocID="{9B2364D1-B01F-F44A-A106-71BDE6783C1E}"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78000" r="-78000"/>
          </a:stretch>
        </a:blipFill>
      </dgm:spPr>
    </dgm:pt>
    <dgm:pt modelId="{59ECA1CB-5039-AF4D-9000-58AAEF6435F0}" type="pres">
      <dgm:prSet presAssocID="{9B2364D1-B01F-F44A-A106-71BDE6783C1E}" presName="text" presStyleLbl="node1" presStyleIdx="3" presStyleCnt="6">
        <dgm:presLayoutVars>
          <dgm:bulletEnabled val="1"/>
        </dgm:presLayoutVars>
      </dgm:prSet>
      <dgm:spPr/>
      <dgm:t>
        <a:bodyPr/>
        <a:lstStyle/>
        <a:p>
          <a:endParaRPr lang="en-US"/>
        </a:p>
      </dgm:t>
    </dgm:pt>
    <dgm:pt modelId="{E2EE39D1-199D-B648-AF87-6F82D1597B24}" type="pres">
      <dgm:prSet presAssocID="{2346AFDD-F349-8B45-9F43-69D15E44DE30}" presName="spacer" presStyleCnt="0"/>
      <dgm:spPr/>
    </dgm:pt>
    <dgm:pt modelId="{64F35E99-82CE-E146-B187-2D9D99A8BC26}" type="pres">
      <dgm:prSet presAssocID="{EEBF746C-95DE-A24D-91B1-2DACA4FD8529}" presName="comp" presStyleCnt="0"/>
      <dgm:spPr/>
    </dgm:pt>
    <dgm:pt modelId="{7D09FF38-D5C9-284C-A5C1-0B632040AC38}" type="pres">
      <dgm:prSet presAssocID="{EEBF746C-95DE-A24D-91B1-2DACA4FD8529}" presName="box" presStyleLbl="node1" presStyleIdx="4" presStyleCnt="6"/>
      <dgm:spPr/>
      <dgm:t>
        <a:bodyPr/>
        <a:lstStyle/>
        <a:p>
          <a:endParaRPr lang="en-US"/>
        </a:p>
      </dgm:t>
    </dgm:pt>
    <dgm:pt modelId="{64FA99BF-8CC9-FC43-9D14-E4A9980F2C3F}" type="pres">
      <dgm:prSet presAssocID="{EEBF746C-95DE-A24D-91B1-2DACA4FD8529}" presName="img"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dgm:spPr>
    </dgm:pt>
    <dgm:pt modelId="{6E770879-0F80-794C-85F5-3059823DFB2D}" type="pres">
      <dgm:prSet presAssocID="{EEBF746C-95DE-A24D-91B1-2DACA4FD8529}" presName="text" presStyleLbl="node1" presStyleIdx="4" presStyleCnt="6">
        <dgm:presLayoutVars>
          <dgm:bulletEnabled val="1"/>
        </dgm:presLayoutVars>
      </dgm:prSet>
      <dgm:spPr/>
      <dgm:t>
        <a:bodyPr/>
        <a:lstStyle/>
        <a:p>
          <a:endParaRPr lang="en-US"/>
        </a:p>
      </dgm:t>
    </dgm:pt>
    <dgm:pt modelId="{EC741009-5438-014C-AF42-092821E7FAE1}" type="pres">
      <dgm:prSet presAssocID="{15CB7B77-E430-084A-87E1-9CB9312796FF}" presName="spacer" presStyleCnt="0"/>
      <dgm:spPr/>
    </dgm:pt>
    <dgm:pt modelId="{D45A22B8-3486-6B49-A25E-0B23865AA7A2}" type="pres">
      <dgm:prSet presAssocID="{4D6AEC2B-9315-4443-BCCC-0720B3F25844}" presName="comp" presStyleCnt="0"/>
      <dgm:spPr/>
    </dgm:pt>
    <dgm:pt modelId="{163DBD73-050C-D748-9EBF-A265184FAE9C}" type="pres">
      <dgm:prSet presAssocID="{4D6AEC2B-9315-4443-BCCC-0720B3F25844}" presName="box" presStyleLbl="node1" presStyleIdx="5" presStyleCnt="6"/>
      <dgm:spPr/>
      <dgm:t>
        <a:bodyPr/>
        <a:lstStyle/>
        <a:p>
          <a:endParaRPr lang="en-US"/>
        </a:p>
      </dgm:t>
    </dgm:pt>
    <dgm:pt modelId="{35F2BDA5-EC9A-0E4E-84B1-21B6B78F25E8}" type="pres">
      <dgm:prSet presAssocID="{4D6AEC2B-9315-4443-BCCC-0720B3F25844}" presName="img" presStyleLbl="fgImgPlace1" presStyleIdx="5" presStyleCnt="6"/>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137B0597-2C13-5F40-8145-5249994466F4}" type="pres">
      <dgm:prSet presAssocID="{4D6AEC2B-9315-4443-BCCC-0720B3F25844}" presName="text" presStyleLbl="node1" presStyleIdx="5" presStyleCnt="6">
        <dgm:presLayoutVars>
          <dgm:bulletEnabled val="1"/>
        </dgm:presLayoutVars>
      </dgm:prSet>
      <dgm:spPr/>
      <dgm:t>
        <a:bodyPr/>
        <a:lstStyle/>
        <a:p>
          <a:endParaRPr lang="en-US"/>
        </a:p>
      </dgm:t>
    </dgm:pt>
  </dgm:ptLst>
  <dgm:cxnLst>
    <dgm:cxn modelId="{9ECD178A-81AF-4046-955A-1C72D0F48EE0}" srcId="{0DEAB3CB-F423-5C42-BEDE-018C888D1BDD}" destId="{9B2364D1-B01F-F44A-A106-71BDE6783C1E}" srcOrd="3" destOrd="0" parTransId="{12BE4D35-16BF-1249-80BE-CB3839CB85CB}" sibTransId="{2346AFDD-F349-8B45-9F43-69D15E44DE30}"/>
    <dgm:cxn modelId="{53492CD1-847D-1444-9237-E7B349639A2B}" type="presOf" srcId="{9B2364D1-B01F-F44A-A106-71BDE6783C1E}" destId="{91FF1BDF-5E54-0846-8848-2886595B407C}" srcOrd="0" destOrd="0" presId="urn:microsoft.com/office/officeart/2005/8/layout/vList4"/>
    <dgm:cxn modelId="{5F0E0FBB-EE4F-0A47-B323-7F2A3D6C1AD6}" srcId="{0DEAB3CB-F423-5C42-BEDE-018C888D1BDD}" destId="{DF140B18-E22F-304B-8EB0-41CD44F11A2C}" srcOrd="1" destOrd="0" parTransId="{603CC261-1733-1F4B-82A6-6D3888D46E87}" sibTransId="{8E00A5F3-5146-4D4A-8274-701D7B5DF31C}"/>
    <dgm:cxn modelId="{DCEF1599-0101-064A-8B61-0094255CA860}" type="presOf" srcId="{4D6AEC2B-9315-4443-BCCC-0720B3F25844}" destId="{137B0597-2C13-5F40-8145-5249994466F4}" srcOrd="1" destOrd="0" presId="urn:microsoft.com/office/officeart/2005/8/layout/vList4"/>
    <dgm:cxn modelId="{2CB2CE0A-5890-0642-BF2E-8B93A231A48E}" type="presOf" srcId="{EEBF746C-95DE-A24D-91B1-2DACA4FD8529}" destId="{7D09FF38-D5C9-284C-A5C1-0B632040AC38}" srcOrd="0" destOrd="0" presId="urn:microsoft.com/office/officeart/2005/8/layout/vList4"/>
    <dgm:cxn modelId="{9AFF49E0-AEB6-6B47-93EA-77282CEC5A37}" type="presOf" srcId="{EEBF746C-95DE-A24D-91B1-2DACA4FD8529}" destId="{6E770879-0F80-794C-85F5-3059823DFB2D}" srcOrd="1" destOrd="0" presId="urn:microsoft.com/office/officeart/2005/8/layout/vList4"/>
    <dgm:cxn modelId="{306CD559-B25A-2647-A3FF-B24CD10780B9}" type="presOf" srcId="{9B2364D1-B01F-F44A-A106-71BDE6783C1E}" destId="{59ECA1CB-5039-AF4D-9000-58AAEF6435F0}" srcOrd="1" destOrd="0" presId="urn:microsoft.com/office/officeart/2005/8/layout/vList4"/>
    <dgm:cxn modelId="{1C069AF4-A559-C247-B0F9-F8F115C8EB7E}" srcId="{0DEAB3CB-F423-5C42-BEDE-018C888D1BDD}" destId="{244BCBDF-87B6-EE47-991C-0CD855EF9540}" srcOrd="0" destOrd="0" parTransId="{5E747B3B-9A39-4747-A960-586A43C06E16}" sibTransId="{11A4F85C-486C-F648-8D03-99335E77FB8F}"/>
    <dgm:cxn modelId="{CDB80F7A-FDF7-E640-AF62-43E257B955E8}" type="presOf" srcId="{244BCBDF-87B6-EE47-991C-0CD855EF9540}" destId="{6FF9874D-78E6-5847-966F-42C1C7558BDB}" srcOrd="1" destOrd="0" presId="urn:microsoft.com/office/officeart/2005/8/layout/vList4"/>
    <dgm:cxn modelId="{26BE9F97-6371-E148-9217-E31C265964A4}" type="presOf" srcId="{DF140B18-E22F-304B-8EB0-41CD44F11A2C}" destId="{AF966538-AB1B-C341-8DAF-E3A56973BF43}" srcOrd="1" destOrd="0" presId="urn:microsoft.com/office/officeart/2005/8/layout/vList4"/>
    <dgm:cxn modelId="{69405259-0057-CB48-827D-8AEE7402E2B5}" srcId="{0DEAB3CB-F423-5C42-BEDE-018C888D1BDD}" destId="{EEBF746C-95DE-A24D-91B1-2DACA4FD8529}" srcOrd="4" destOrd="0" parTransId="{B8F7560A-09C7-B446-9E8E-6E5E0B68D071}" sibTransId="{15CB7B77-E430-084A-87E1-9CB9312796FF}"/>
    <dgm:cxn modelId="{18C2A0EE-7358-234D-BA50-27D2D4F9C4AC}" type="presOf" srcId="{0DEAB3CB-F423-5C42-BEDE-018C888D1BDD}" destId="{CE36D5DD-B323-2B48-B28D-C61AD278C6C9}" srcOrd="0" destOrd="0" presId="urn:microsoft.com/office/officeart/2005/8/layout/vList4"/>
    <dgm:cxn modelId="{E7897B08-6FFB-CC40-ABCE-DD763220810C}" type="presOf" srcId="{244BCBDF-87B6-EE47-991C-0CD855EF9540}" destId="{868C4F53-634D-834D-B9E0-E02F003A4CB6}" srcOrd="0" destOrd="0" presId="urn:microsoft.com/office/officeart/2005/8/layout/vList4"/>
    <dgm:cxn modelId="{82F84729-E901-7940-8F4E-9D6CE589945F}" type="presOf" srcId="{55393D9B-6693-974A-9566-D36418CEE348}" destId="{CDC77BFC-D13D-3E46-B9CD-C28192E8BC20}" srcOrd="1" destOrd="0" presId="urn:microsoft.com/office/officeart/2005/8/layout/vList4"/>
    <dgm:cxn modelId="{813D9F8C-34D6-1544-888C-0BB3065638D4}" srcId="{0DEAB3CB-F423-5C42-BEDE-018C888D1BDD}" destId="{4D6AEC2B-9315-4443-BCCC-0720B3F25844}" srcOrd="5" destOrd="0" parTransId="{751D10D0-0960-8843-AA31-883776C95CF5}" sibTransId="{23DB34EE-2DE8-D544-BA6D-92836900914F}"/>
    <dgm:cxn modelId="{2295ED05-5DA9-9D4F-898F-96BD647DB6B6}" srcId="{0DEAB3CB-F423-5C42-BEDE-018C888D1BDD}" destId="{55393D9B-6693-974A-9566-D36418CEE348}" srcOrd="2" destOrd="0" parTransId="{9AA55CFC-98D9-C340-85F8-53C35B6BAF90}" sibTransId="{5571FD71-9EE9-134A-8BC0-C79F75CE8E98}"/>
    <dgm:cxn modelId="{B71AAED7-2929-7042-8870-1DCB2D4C4643}" type="presOf" srcId="{55393D9B-6693-974A-9566-D36418CEE348}" destId="{507175CD-4604-1B4A-812D-F6A321F408E5}" srcOrd="0" destOrd="0" presId="urn:microsoft.com/office/officeart/2005/8/layout/vList4"/>
    <dgm:cxn modelId="{18EB8832-19AB-7A4F-B711-A3C68371792C}" type="presOf" srcId="{4D6AEC2B-9315-4443-BCCC-0720B3F25844}" destId="{163DBD73-050C-D748-9EBF-A265184FAE9C}" srcOrd="0" destOrd="0" presId="urn:microsoft.com/office/officeart/2005/8/layout/vList4"/>
    <dgm:cxn modelId="{3274E35A-7E52-8747-924E-F20523181513}" type="presOf" srcId="{DF140B18-E22F-304B-8EB0-41CD44F11A2C}" destId="{E14A56BE-C554-7548-A86C-498994958DB1}" srcOrd="0" destOrd="0" presId="urn:microsoft.com/office/officeart/2005/8/layout/vList4"/>
    <dgm:cxn modelId="{C6F7B8EC-5490-9C46-BFD3-0B5D44A79DEB}" type="presParOf" srcId="{CE36D5DD-B323-2B48-B28D-C61AD278C6C9}" destId="{BA9735EC-7444-0445-B4AF-E0A1B5B31ED2}" srcOrd="0" destOrd="0" presId="urn:microsoft.com/office/officeart/2005/8/layout/vList4"/>
    <dgm:cxn modelId="{E647D122-FA12-0544-8ED0-B109CB7AAC5C}" type="presParOf" srcId="{BA9735EC-7444-0445-B4AF-E0A1B5B31ED2}" destId="{868C4F53-634D-834D-B9E0-E02F003A4CB6}" srcOrd="0" destOrd="0" presId="urn:microsoft.com/office/officeart/2005/8/layout/vList4"/>
    <dgm:cxn modelId="{B714326A-8046-D04F-BAF4-CE80CFCB89E8}" type="presParOf" srcId="{BA9735EC-7444-0445-B4AF-E0A1B5B31ED2}" destId="{EBAAE7F9-50F0-CE4B-A2CC-9A046BCCF3A6}" srcOrd="1" destOrd="0" presId="urn:microsoft.com/office/officeart/2005/8/layout/vList4"/>
    <dgm:cxn modelId="{A2C7B618-4FC5-2E43-A93F-90A902B6A0FB}" type="presParOf" srcId="{BA9735EC-7444-0445-B4AF-E0A1B5B31ED2}" destId="{6FF9874D-78E6-5847-966F-42C1C7558BDB}" srcOrd="2" destOrd="0" presId="urn:microsoft.com/office/officeart/2005/8/layout/vList4"/>
    <dgm:cxn modelId="{991CE63A-131D-7C44-8674-3965F04E8EAC}" type="presParOf" srcId="{CE36D5DD-B323-2B48-B28D-C61AD278C6C9}" destId="{96FBC5E7-7451-E247-BBF2-746C4AE856A8}" srcOrd="1" destOrd="0" presId="urn:microsoft.com/office/officeart/2005/8/layout/vList4"/>
    <dgm:cxn modelId="{CC25431C-AD84-BF43-B252-8CB51116C43E}" type="presParOf" srcId="{CE36D5DD-B323-2B48-B28D-C61AD278C6C9}" destId="{4B1EC1F1-6504-A04B-B223-F75BDB1785BB}" srcOrd="2" destOrd="0" presId="urn:microsoft.com/office/officeart/2005/8/layout/vList4"/>
    <dgm:cxn modelId="{7A0F76EF-2DBA-D742-8336-C18EEA05F3CF}" type="presParOf" srcId="{4B1EC1F1-6504-A04B-B223-F75BDB1785BB}" destId="{E14A56BE-C554-7548-A86C-498994958DB1}" srcOrd="0" destOrd="0" presId="urn:microsoft.com/office/officeart/2005/8/layout/vList4"/>
    <dgm:cxn modelId="{AD0C5EBB-23E8-7F4B-AA6A-04D2C1E2B45A}" type="presParOf" srcId="{4B1EC1F1-6504-A04B-B223-F75BDB1785BB}" destId="{2762BCC5-B6D9-6C41-B1EE-99869506D83C}" srcOrd="1" destOrd="0" presId="urn:microsoft.com/office/officeart/2005/8/layout/vList4"/>
    <dgm:cxn modelId="{51A61A0D-0116-A745-9AB1-886A534744AD}" type="presParOf" srcId="{4B1EC1F1-6504-A04B-B223-F75BDB1785BB}" destId="{AF966538-AB1B-C341-8DAF-E3A56973BF43}" srcOrd="2" destOrd="0" presId="urn:microsoft.com/office/officeart/2005/8/layout/vList4"/>
    <dgm:cxn modelId="{D1C0FF19-2217-DA48-A6C9-216EE1823CA5}" type="presParOf" srcId="{CE36D5DD-B323-2B48-B28D-C61AD278C6C9}" destId="{5F80AD4A-C012-A643-9C9F-25BDFB178C22}" srcOrd="3" destOrd="0" presId="urn:microsoft.com/office/officeart/2005/8/layout/vList4"/>
    <dgm:cxn modelId="{FA00A366-7B27-1F41-840C-8483728209E9}" type="presParOf" srcId="{CE36D5DD-B323-2B48-B28D-C61AD278C6C9}" destId="{5438267B-24C6-D343-A951-3AF3FF16CD03}" srcOrd="4" destOrd="0" presId="urn:microsoft.com/office/officeart/2005/8/layout/vList4"/>
    <dgm:cxn modelId="{8B709654-86FC-B34A-9C0B-33222DFABC92}" type="presParOf" srcId="{5438267B-24C6-D343-A951-3AF3FF16CD03}" destId="{507175CD-4604-1B4A-812D-F6A321F408E5}" srcOrd="0" destOrd="0" presId="urn:microsoft.com/office/officeart/2005/8/layout/vList4"/>
    <dgm:cxn modelId="{C5934416-6A49-2145-869A-B9445BE9B4C1}" type="presParOf" srcId="{5438267B-24C6-D343-A951-3AF3FF16CD03}" destId="{BA84473B-1D71-E247-B6D8-20CD7568481C}" srcOrd="1" destOrd="0" presId="urn:microsoft.com/office/officeart/2005/8/layout/vList4"/>
    <dgm:cxn modelId="{6B6619D5-2731-B146-9644-1E5B40602940}" type="presParOf" srcId="{5438267B-24C6-D343-A951-3AF3FF16CD03}" destId="{CDC77BFC-D13D-3E46-B9CD-C28192E8BC20}" srcOrd="2" destOrd="0" presId="urn:microsoft.com/office/officeart/2005/8/layout/vList4"/>
    <dgm:cxn modelId="{22DDEB37-2820-5F47-B814-625833C6AA52}" type="presParOf" srcId="{CE36D5DD-B323-2B48-B28D-C61AD278C6C9}" destId="{BAD139E2-15E2-8448-88C5-889C90844E1F}" srcOrd="5" destOrd="0" presId="urn:microsoft.com/office/officeart/2005/8/layout/vList4"/>
    <dgm:cxn modelId="{D07584D0-4856-A143-8E11-516EB3EEE081}" type="presParOf" srcId="{CE36D5DD-B323-2B48-B28D-C61AD278C6C9}" destId="{F7F50BBC-837F-4A4B-975A-27D27173FEB4}" srcOrd="6" destOrd="0" presId="urn:microsoft.com/office/officeart/2005/8/layout/vList4"/>
    <dgm:cxn modelId="{CFC0D764-B1E4-6748-AD36-DC332E5FA5EC}" type="presParOf" srcId="{F7F50BBC-837F-4A4B-975A-27D27173FEB4}" destId="{91FF1BDF-5E54-0846-8848-2886595B407C}" srcOrd="0" destOrd="0" presId="urn:microsoft.com/office/officeart/2005/8/layout/vList4"/>
    <dgm:cxn modelId="{7E8C9ECB-FDF8-C947-9BB4-DC2211FBB38D}" type="presParOf" srcId="{F7F50BBC-837F-4A4B-975A-27D27173FEB4}" destId="{D18E9437-9289-2941-87B6-FBE16E637C72}" srcOrd="1" destOrd="0" presId="urn:microsoft.com/office/officeart/2005/8/layout/vList4"/>
    <dgm:cxn modelId="{42622B10-BEEE-FA4D-B9D1-C5342A75DDDE}" type="presParOf" srcId="{F7F50BBC-837F-4A4B-975A-27D27173FEB4}" destId="{59ECA1CB-5039-AF4D-9000-58AAEF6435F0}" srcOrd="2" destOrd="0" presId="urn:microsoft.com/office/officeart/2005/8/layout/vList4"/>
    <dgm:cxn modelId="{BAEE066F-1E3C-B74C-9C02-31A0FFC54D68}" type="presParOf" srcId="{CE36D5DD-B323-2B48-B28D-C61AD278C6C9}" destId="{E2EE39D1-199D-B648-AF87-6F82D1597B24}" srcOrd="7" destOrd="0" presId="urn:microsoft.com/office/officeart/2005/8/layout/vList4"/>
    <dgm:cxn modelId="{E8DA9E2B-0FC4-F447-92C5-BF6CA0A093F3}" type="presParOf" srcId="{CE36D5DD-B323-2B48-B28D-C61AD278C6C9}" destId="{64F35E99-82CE-E146-B187-2D9D99A8BC26}" srcOrd="8" destOrd="0" presId="urn:microsoft.com/office/officeart/2005/8/layout/vList4"/>
    <dgm:cxn modelId="{4D6EBC27-0C2F-884E-AF3E-D1764F8A802D}" type="presParOf" srcId="{64F35E99-82CE-E146-B187-2D9D99A8BC26}" destId="{7D09FF38-D5C9-284C-A5C1-0B632040AC38}" srcOrd="0" destOrd="0" presId="urn:microsoft.com/office/officeart/2005/8/layout/vList4"/>
    <dgm:cxn modelId="{44A745AB-7157-3E45-AE0D-A8E36ED13BB5}" type="presParOf" srcId="{64F35E99-82CE-E146-B187-2D9D99A8BC26}" destId="{64FA99BF-8CC9-FC43-9D14-E4A9980F2C3F}" srcOrd="1" destOrd="0" presId="urn:microsoft.com/office/officeart/2005/8/layout/vList4"/>
    <dgm:cxn modelId="{A4394481-5739-E148-AAC9-788A09F93C88}" type="presParOf" srcId="{64F35E99-82CE-E146-B187-2D9D99A8BC26}" destId="{6E770879-0F80-794C-85F5-3059823DFB2D}" srcOrd="2" destOrd="0" presId="urn:microsoft.com/office/officeart/2005/8/layout/vList4"/>
    <dgm:cxn modelId="{6E8562FF-9F7F-2A4A-B01E-2663DDFB582C}" type="presParOf" srcId="{CE36D5DD-B323-2B48-B28D-C61AD278C6C9}" destId="{EC741009-5438-014C-AF42-092821E7FAE1}" srcOrd="9" destOrd="0" presId="urn:microsoft.com/office/officeart/2005/8/layout/vList4"/>
    <dgm:cxn modelId="{4BE52E91-5BC9-E848-B1F0-E13E7C1E620A}" type="presParOf" srcId="{CE36D5DD-B323-2B48-B28D-C61AD278C6C9}" destId="{D45A22B8-3486-6B49-A25E-0B23865AA7A2}" srcOrd="10" destOrd="0" presId="urn:microsoft.com/office/officeart/2005/8/layout/vList4"/>
    <dgm:cxn modelId="{D7B732E8-D6FD-0E4C-99BC-CDE7BE10F179}" type="presParOf" srcId="{D45A22B8-3486-6B49-A25E-0B23865AA7A2}" destId="{163DBD73-050C-D748-9EBF-A265184FAE9C}" srcOrd="0" destOrd="0" presId="urn:microsoft.com/office/officeart/2005/8/layout/vList4"/>
    <dgm:cxn modelId="{99F5F0C0-554E-CF41-944B-64A87C35EA49}" type="presParOf" srcId="{D45A22B8-3486-6B49-A25E-0B23865AA7A2}" destId="{35F2BDA5-EC9A-0E4E-84B1-21B6B78F25E8}" srcOrd="1" destOrd="0" presId="urn:microsoft.com/office/officeart/2005/8/layout/vList4"/>
    <dgm:cxn modelId="{9BA2AFC0-4DDC-1C4C-9C96-C622DE8958E0}" type="presParOf" srcId="{D45A22B8-3486-6B49-A25E-0B23865AA7A2}" destId="{137B0597-2C13-5F40-8145-5249994466F4}"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C4F53-634D-834D-B9E0-E02F003A4CB6}">
      <dsp:nvSpPr>
        <dsp:cNvPr id="0" name=""/>
        <dsp:cNvSpPr/>
      </dsp:nvSpPr>
      <dsp:spPr>
        <a:xfrm>
          <a:off x="0" y="0"/>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Video</a:t>
          </a:r>
        </a:p>
      </dsp:txBody>
      <dsp:txXfrm>
        <a:off x="542860" y="0"/>
        <a:ext cx="1905768" cy="531342"/>
      </dsp:txXfrm>
    </dsp:sp>
    <dsp:sp modelId="{EBAAE7F9-50F0-CE4B-A2CC-9A046BCCF3A6}">
      <dsp:nvSpPr>
        <dsp:cNvPr id="0" name=""/>
        <dsp:cNvSpPr/>
      </dsp:nvSpPr>
      <dsp:spPr>
        <a:xfrm>
          <a:off x="53134" y="53134"/>
          <a:ext cx="489725" cy="4250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2">
          <a:scrgbClr r="0" g="0" b="0"/>
        </a:effectRef>
        <a:fontRef idx="minor"/>
      </dsp:style>
    </dsp:sp>
    <dsp:sp modelId="{E14A56BE-C554-7548-A86C-498994958DB1}">
      <dsp:nvSpPr>
        <dsp:cNvPr id="0" name=""/>
        <dsp:cNvSpPr/>
      </dsp:nvSpPr>
      <dsp:spPr>
        <a:xfrm>
          <a:off x="0" y="607415"/>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High Speed Internet</a:t>
          </a:r>
        </a:p>
      </dsp:txBody>
      <dsp:txXfrm>
        <a:off x="542860" y="607415"/>
        <a:ext cx="1905768" cy="531342"/>
      </dsp:txXfrm>
    </dsp:sp>
    <dsp:sp modelId="{2762BCC5-B6D9-6C41-B1EE-99869506D83C}">
      <dsp:nvSpPr>
        <dsp:cNvPr id="0" name=""/>
        <dsp:cNvSpPr/>
      </dsp:nvSpPr>
      <dsp:spPr>
        <a:xfrm>
          <a:off x="53134" y="637611"/>
          <a:ext cx="489725" cy="42507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noFill/>
        </a:ln>
        <a:effectLst/>
      </dsp:spPr>
      <dsp:style>
        <a:lnRef idx="0">
          <a:scrgbClr r="0" g="0" b="0"/>
        </a:lnRef>
        <a:fillRef idx="1">
          <a:scrgbClr r="0" g="0" b="0"/>
        </a:fillRef>
        <a:effectRef idx="2">
          <a:scrgbClr r="0" g="0" b="0"/>
        </a:effectRef>
        <a:fontRef idx="minor"/>
      </dsp:style>
    </dsp:sp>
    <dsp:sp modelId="{507175CD-4604-1B4A-812D-F6A321F408E5}">
      <dsp:nvSpPr>
        <dsp:cNvPr id="0" name=""/>
        <dsp:cNvSpPr/>
      </dsp:nvSpPr>
      <dsp:spPr>
        <a:xfrm>
          <a:off x="0" y="1168954"/>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Home Security / Automation</a:t>
          </a:r>
        </a:p>
      </dsp:txBody>
      <dsp:txXfrm>
        <a:off x="542860" y="1168954"/>
        <a:ext cx="1905768" cy="531342"/>
      </dsp:txXfrm>
    </dsp:sp>
    <dsp:sp modelId="{BA84473B-1D71-E247-B6D8-20CD7568481C}">
      <dsp:nvSpPr>
        <dsp:cNvPr id="0" name=""/>
        <dsp:cNvSpPr/>
      </dsp:nvSpPr>
      <dsp:spPr>
        <a:xfrm>
          <a:off x="53134" y="1222088"/>
          <a:ext cx="489725" cy="425074"/>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1FF1BDF-5E54-0846-8848-2886595B407C}">
      <dsp:nvSpPr>
        <dsp:cNvPr id="0" name=""/>
        <dsp:cNvSpPr/>
      </dsp:nvSpPr>
      <dsp:spPr>
        <a:xfrm>
          <a:off x="0" y="1753431"/>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Customer Service</a:t>
          </a:r>
        </a:p>
      </dsp:txBody>
      <dsp:txXfrm>
        <a:off x="542860" y="1753431"/>
        <a:ext cx="1905768" cy="531342"/>
      </dsp:txXfrm>
    </dsp:sp>
    <dsp:sp modelId="{D18E9437-9289-2941-87B6-FBE16E637C72}">
      <dsp:nvSpPr>
        <dsp:cNvPr id="0" name=""/>
        <dsp:cNvSpPr/>
      </dsp:nvSpPr>
      <dsp:spPr>
        <a:xfrm>
          <a:off x="53134" y="1806565"/>
          <a:ext cx="489725" cy="42507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8000" r="-78000"/>
          </a:stretch>
        </a:blipFill>
        <a:ln>
          <a:noFill/>
        </a:ln>
        <a:effectLst/>
      </dsp:spPr>
      <dsp:style>
        <a:lnRef idx="0">
          <a:scrgbClr r="0" g="0" b="0"/>
        </a:lnRef>
        <a:fillRef idx="1">
          <a:scrgbClr r="0" g="0" b="0"/>
        </a:fillRef>
        <a:effectRef idx="2">
          <a:scrgbClr r="0" g="0" b="0"/>
        </a:effectRef>
        <a:fontRef idx="minor"/>
      </dsp:style>
    </dsp:sp>
    <dsp:sp modelId="{7D09FF38-D5C9-284C-A5C1-0B632040AC38}">
      <dsp:nvSpPr>
        <dsp:cNvPr id="0" name=""/>
        <dsp:cNvSpPr/>
      </dsp:nvSpPr>
      <dsp:spPr>
        <a:xfrm>
          <a:off x="0" y="2337908"/>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Universal Parks</a:t>
          </a:r>
        </a:p>
      </dsp:txBody>
      <dsp:txXfrm>
        <a:off x="542860" y="2337908"/>
        <a:ext cx="1905768" cy="531342"/>
      </dsp:txXfrm>
    </dsp:sp>
    <dsp:sp modelId="{64FA99BF-8CC9-FC43-9D14-E4A9980F2C3F}">
      <dsp:nvSpPr>
        <dsp:cNvPr id="0" name=""/>
        <dsp:cNvSpPr/>
      </dsp:nvSpPr>
      <dsp:spPr>
        <a:xfrm>
          <a:off x="53134" y="2391042"/>
          <a:ext cx="489725" cy="425074"/>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a:noFill/>
        </a:ln>
        <a:effectLst/>
      </dsp:spPr>
      <dsp:style>
        <a:lnRef idx="0">
          <a:scrgbClr r="0" g="0" b="0"/>
        </a:lnRef>
        <a:fillRef idx="1">
          <a:scrgbClr r="0" g="0" b="0"/>
        </a:fillRef>
        <a:effectRef idx="2">
          <a:scrgbClr r="0" g="0" b="0"/>
        </a:effectRef>
        <a:fontRef idx="minor"/>
      </dsp:style>
    </dsp:sp>
    <dsp:sp modelId="{163DBD73-050C-D748-9EBF-A265184FAE9C}">
      <dsp:nvSpPr>
        <dsp:cNvPr id="0" name=""/>
        <dsp:cNvSpPr/>
      </dsp:nvSpPr>
      <dsp:spPr>
        <a:xfrm>
          <a:off x="0" y="2922385"/>
          <a:ext cx="2448629" cy="53134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Media Properties</a:t>
          </a:r>
        </a:p>
      </dsp:txBody>
      <dsp:txXfrm>
        <a:off x="542860" y="2922385"/>
        <a:ext cx="1905768" cy="531342"/>
      </dsp:txXfrm>
    </dsp:sp>
    <dsp:sp modelId="{35F2BDA5-EC9A-0E4E-84B1-21B6B78F25E8}">
      <dsp:nvSpPr>
        <dsp:cNvPr id="0" name=""/>
        <dsp:cNvSpPr/>
      </dsp:nvSpPr>
      <dsp:spPr>
        <a:xfrm>
          <a:off x="53134" y="2975520"/>
          <a:ext cx="489725" cy="425074"/>
        </a:xfrm>
        <a:prstGeom prst="roundRect">
          <a:avLst>
            <a:gd name="adj" fmla="val 10000"/>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102E8-18D9-8E42-A734-0B025CDDEC31}" type="datetimeFigureOut">
              <a:rPr lang="en-US" smtClean="0"/>
              <a:t>4/28/18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42B886-A355-4C41-BED0-D3843AB05A90}" type="slidenum">
              <a:rPr lang="en-US" smtClean="0"/>
              <a:t>‹#›</a:t>
            </a:fld>
            <a:endParaRPr lang="en-US"/>
          </a:p>
        </p:txBody>
      </p:sp>
    </p:spTree>
    <p:extLst>
      <p:ext uri="{BB962C8B-B14F-4D97-AF65-F5344CB8AC3E}">
        <p14:creationId xmlns:p14="http://schemas.microsoft.com/office/powerpoint/2010/main" val="196906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4192D-4CEB-3646-915A-6E47B85952FA}" type="datetimeFigureOut">
              <a:rPr lang="en-US" smtClean="0"/>
              <a:t>4/28/18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CCEBB-AE46-684A-95DC-C1F299B030B3}" type="slidenum">
              <a:rPr lang="en-US" smtClean="0"/>
              <a:t>‹#›</a:t>
            </a:fld>
            <a:endParaRPr lang="en-US" dirty="0"/>
          </a:p>
        </p:txBody>
      </p:sp>
    </p:spTree>
    <p:extLst>
      <p:ext uri="{BB962C8B-B14F-4D97-AF65-F5344CB8AC3E}">
        <p14:creationId xmlns:p14="http://schemas.microsoft.com/office/powerpoint/2010/main" val="25230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CCEBB-AE46-684A-95DC-C1F299B030B3}" type="slidenum">
              <a:rPr lang="en-US" smtClean="0"/>
              <a:t>1</a:t>
            </a:fld>
            <a:endParaRPr lang="en-US" dirty="0"/>
          </a:p>
        </p:txBody>
      </p:sp>
    </p:spTree>
    <p:extLst>
      <p:ext uri="{BB962C8B-B14F-4D97-AF65-F5344CB8AC3E}">
        <p14:creationId xmlns:p14="http://schemas.microsoft.com/office/powerpoint/2010/main" val="148443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20</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ourier"/>
                <a:cs typeface="Courier"/>
              </a:rPr>
              <a:t>S3 key for a feature:</a:t>
            </a:r>
          </a:p>
          <a:p>
            <a:endParaRPr lang="en-US" dirty="0">
              <a:latin typeface="Courier"/>
              <a:cs typeface="Courier"/>
            </a:endParaRPr>
          </a:p>
          <a:p>
            <a:r>
              <a:rPr lang="en-US" b="1" dirty="0">
                <a:latin typeface="Courier"/>
                <a:cs typeface="Courier"/>
              </a:rPr>
              <a:t>{S3_BUCKET}/{namespace}/{name}/{version}/{SALT_0_to_99}/year={year}/month={month}/day={day}/</a:t>
            </a:r>
            <a:endParaRPr lang="mr-IN" b="1" dirty="0">
              <a:latin typeface="Courier"/>
              <a:cs typeface="Courier"/>
            </a:endParaRPr>
          </a:p>
        </p:txBody>
      </p:sp>
      <p:sp>
        <p:nvSpPr>
          <p:cNvPr id="4" name="Slide Number Placeholder 3"/>
          <p:cNvSpPr>
            <a:spLocks noGrp="1"/>
          </p:cNvSpPr>
          <p:nvPr>
            <p:ph type="sldNum" sz="quarter" idx="10"/>
          </p:nvPr>
        </p:nvSpPr>
        <p:spPr/>
        <p:txBody>
          <a:bodyPr/>
          <a:lstStyle/>
          <a:p>
            <a:fld id="{C67CCEBB-AE46-684A-95DC-C1F299B030B3}" type="slidenum">
              <a:rPr lang="en-US" smtClean="0"/>
              <a:t>21</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22</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23</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24</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25</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26</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talk about non-current features. Some features like number</a:t>
            </a:r>
            <a:r>
              <a:rPr lang="en-US" baseline="0" dirty="0"/>
              <a:t> of signal errors per device/customer for every 24 hour period are collected continuously. These features are always current. The model execution framework uses what it is currently stored. There are other features like “Premise Health Test” or PHT which collects telemetry data about every device associated with an account. PHT data is expensive to collect. It is collected via making a external service call which takes between 30-60 seconds to execute. Collecting such data constantly would be drain on resources, both on the customer side as well as our infrastructure side. We only request such features on demand if the model needs it. But once we collect it we store it in the online feature store. The Model metadata can indicate its tolerance for each feature using a TTL per feature attribute. For example a Model A may indicate that its tolerance for PHT data is 72 hours old.  Model B may indicate its tolerance for the same PHT data is 24 hours old. If the Model A executes and sees PHT data which is 48 hours old, it will use it and not request a feature refresh. Model B on the other hand will consider this data old and request a feature refresh and invoke the feature creation pipeline by placing a “feature request” event on a queue. </a:t>
            </a:r>
            <a:endParaRPr lang="en-US" dirty="0"/>
          </a:p>
        </p:txBody>
      </p:sp>
      <p:sp>
        <p:nvSpPr>
          <p:cNvPr id="4" name="Slide Number Placeholder 3"/>
          <p:cNvSpPr>
            <a:spLocks noGrp="1"/>
          </p:cNvSpPr>
          <p:nvPr>
            <p:ph type="sldNum" sz="quarter" idx="10"/>
          </p:nvPr>
        </p:nvSpPr>
        <p:spPr/>
        <p:txBody>
          <a:bodyPr/>
          <a:lstStyle/>
          <a:p>
            <a:fld id="{C67CCEBB-AE46-684A-95DC-C1F299B030B3}" type="slidenum">
              <a:rPr lang="en-US" smtClean="0"/>
              <a:t>27</a:t>
            </a:fld>
            <a:endParaRPr lang="en-US" dirty="0"/>
          </a:p>
        </p:txBody>
      </p:sp>
    </p:spTree>
    <p:extLst>
      <p:ext uri="{BB962C8B-B14F-4D97-AF65-F5344CB8AC3E}">
        <p14:creationId xmlns:p14="http://schemas.microsoft.com/office/powerpoint/2010/main" val="38158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CCEBB-AE46-684A-95DC-C1F299B030B3}" type="slidenum">
              <a:rPr lang="en-US" smtClean="0"/>
              <a:t>34</a:t>
            </a:fld>
            <a:endParaRPr lang="en-US" dirty="0"/>
          </a:p>
        </p:txBody>
      </p:sp>
    </p:spTree>
    <p:extLst>
      <p:ext uri="{BB962C8B-B14F-4D97-AF65-F5344CB8AC3E}">
        <p14:creationId xmlns:p14="http://schemas.microsoft.com/office/powerpoint/2010/main" val="130389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a:t>
            </a:r>
            <a:r>
              <a:rPr lang="en-US" baseline="0" dirty="0"/>
              <a:t> Parks </a:t>
            </a:r>
            <a:r>
              <a:rPr lang="mr-IN" baseline="0" dirty="0"/>
              <a:t>–</a:t>
            </a:r>
            <a:r>
              <a:rPr lang="en-US" baseline="0" dirty="0"/>
              <a:t> Recommendation engines</a:t>
            </a:r>
          </a:p>
          <a:p>
            <a:r>
              <a:rPr lang="en-US" baseline="0" dirty="0"/>
              <a:t>Video, Media Properties </a:t>
            </a:r>
            <a:r>
              <a:rPr lang="mr-IN" baseline="0" dirty="0"/>
              <a:t>–</a:t>
            </a:r>
            <a:r>
              <a:rPr lang="en-US" baseline="0" dirty="0"/>
              <a:t> Metadata for shows </a:t>
            </a:r>
            <a:endParaRPr lang="en-US" dirty="0"/>
          </a:p>
        </p:txBody>
      </p:sp>
      <p:sp>
        <p:nvSpPr>
          <p:cNvPr id="4" name="Slide Number Placeholder 3"/>
          <p:cNvSpPr>
            <a:spLocks noGrp="1"/>
          </p:cNvSpPr>
          <p:nvPr>
            <p:ph type="sldNum" sz="quarter" idx="10"/>
          </p:nvPr>
        </p:nvSpPr>
        <p:spPr/>
        <p:txBody>
          <a:bodyPr/>
          <a:lstStyle/>
          <a:p>
            <a:fld id="{3DFE6A60-2411-4A8E-90FB-5AFE9763E08B}" type="slidenum">
              <a:rPr lang="en-US" smtClean="0"/>
              <a:t>3</a:t>
            </a:fld>
            <a:endParaRPr lang="en-US" dirty="0"/>
          </a:p>
        </p:txBody>
      </p:sp>
    </p:spTree>
    <p:extLst>
      <p:ext uri="{BB962C8B-B14F-4D97-AF65-F5344CB8AC3E}">
        <p14:creationId xmlns:p14="http://schemas.microsoft.com/office/powerpoint/2010/main" val="373400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we show this as an overall framework?</a:t>
            </a:r>
          </a:p>
          <a:p>
            <a:endParaRPr lang="en-US" dirty="0"/>
          </a:p>
          <a:p>
            <a:r>
              <a:rPr lang="en-US" dirty="0"/>
              <a:t>How can this be solved with reinforcement learning?</a:t>
            </a:r>
          </a:p>
          <a:p>
            <a:endParaRPr lang="en-US" dirty="0"/>
          </a:p>
          <a:p>
            <a:r>
              <a:rPr lang="en-US" dirty="0"/>
              <a:t>State of world / what did we do / what did we move,</a:t>
            </a:r>
            <a:r>
              <a:rPr lang="en-US" baseline="0" dirty="0"/>
              <a:t> is the world better</a:t>
            </a:r>
          </a:p>
          <a:p>
            <a:endParaRPr lang="en-US" baseline="0" dirty="0"/>
          </a:p>
          <a:p>
            <a:r>
              <a:rPr lang="en-US" baseline="0" dirty="0"/>
              <a:t>Have the AI slide (user customer </a:t>
            </a:r>
            <a:r>
              <a:rPr lang="en-US" baseline="0" dirty="0" err="1"/>
              <a:t>truckroll</a:t>
            </a:r>
            <a:r>
              <a:rPr lang="en-US" baseline="0" dirty="0"/>
              <a:t> agent) </a:t>
            </a:r>
            <a:r>
              <a:rPr lang="mr-IN" baseline="0" dirty="0"/>
              <a:t>–</a:t>
            </a:r>
            <a:r>
              <a:rPr lang="en-US" baseline="0" dirty="0"/>
              <a:t> rearrange around </a:t>
            </a:r>
            <a:r>
              <a:rPr lang="en-US" baseline="0" dirty="0" err="1"/>
              <a:t>reinformement</a:t>
            </a:r>
            <a:r>
              <a:rPr lang="en-US" baseline="0" dirty="0"/>
              <a:t> learning concept, how they all fit in to the overall vision</a:t>
            </a:r>
          </a:p>
          <a:p>
            <a:endParaRPr lang="en-US" baseline="0" dirty="0"/>
          </a:p>
          <a:p>
            <a:endParaRPr lang="en-US" dirty="0"/>
          </a:p>
        </p:txBody>
      </p:sp>
    </p:spTree>
    <p:extLst>
      <p:ext uri="{BB962C8B-B14F-4D97-AF65-F5344CB8AC3E}">
        <p14:creationId xmlns:p14="http://schemas.microsoft.com/office/powerpoint/2010/main" val="254673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CB022-1B89-3843-AF97-525E32B07B45}" type="slidenum">
              <a:rPr lang="en-US" smtClean="0"/>
              <a:pPr/>
              <a:t>7</a:t>
            </a:fld>
            <a:endParaRPr lang="en-US" dirty="0"/>
          </a:p>
        </p:txBody>
      </p:sp>
    </p:spTree>
    <p:extLst>
      <p:ext uri="{BB962C8B-B14F-4D97-AF65-F5344CB8AC3E}">
        <p14:creationId xmlns:p14="http://schemas.microsoft.com/office/powerpoint/2010/main" val="345886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CB022-1B89-3843-AF97-525E32B07B45}" type="slidenum">
              <a:rPr lang="en-US" smtClean="0"/>
              <a:pPr/>
              <a:t>8</a:t>
            </a:fld>
            <a:endParaRPr lang="en-US" dirty="0"/>
          </a:p>
        </p:txBody>
      </p:sp>
    </p:spTree>
    <p:extLst>
      <p:ext uri="{BB962C8B-B14F-4D97-AF65-F5344CB8AC3E}">
        <p14:creationId xmlns:p14="http://schemas.microsoft.com/office/powerpoint/2010/main" val="3617647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16</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17</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18</a:t>
            </a:fld>
            <a:endParaRPr lang="en-US" dirty="0"/>
          </a:p>
        </p:txBody>
      </p:sp>
    </p:spTree>
    <p:extLst>
      <p:ext uri="{BB962C8B-B14F-4D97-AF65-F5344CB8AC3E}">
        <p14:creationId xmlns:p14="http://schemas.microsoft.com/office/powerpoint/2010/main" val="346434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XRE error?</a:t>
            </a:r>
          </a:p>
        </p:txBody>
      </p:sp>
      <p:sp>
        <p:nvSpPr>
          <p:cNvPr id="4" name="Slide Number Placeholder 3"/>
          <p:cNvSpPr>
            <a:spLocks noGrp="1"/>
          </p:cNvSpPr>
          <p:nvPr>
            <p:ph type="sldNum" sz="quarter" idx="10"/>
          </p:nvPr>
        </p:nvSpPr>
        <p:spPr/>
        <p:txBody>
          <a:bodyPr/>
          <a:lstStyle/>
          <a:p>
            <a:fld id="{C67CCEBB-AE46-684A-95DC-C1F299B030B3}" type="slidenum">
              <a:rPr lang="en-US" smtClean="0"/>
              <a:t>19</a:t>
            </a:fld>
            <a:endParaRPr lang="en-US" dirty="0"/>
          </a:p>
        </p:txBody>
      </p:sp>
    </p:spTree>
    <p:extLst>
      <p:ext uri="{BB962C8B-B14F-4D97-AF65-F5344CB8AC3E}">
        <p14:creationId xmlns:p14="http://schemas.microsoft.com/office/powerpoint/2010/main" val="346434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microsoft.com/office/2007/relationships/hdphoto" Target="../media/hdphoto3.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microsoft.com/office/2007/relationships/hdphoto" Target="../media/hdphoto4.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le 13"/>
          <p:cNvSpPr>
            <a:spLocks noGrp="1"/>
          </p:cNvSpPr>
          <p:nvPr>
            <p:ph type="title" hasCustomPrompt="1"/>
          </p:nvPr>
        </p:nvSpPr>
        <p:spPr>
          <a:xfrm>
            <a:off x="815734"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Presentation</a:t>
            </a:r>
            <a:br>
              <a:rPr lang="en-US" dirty="0"/>
            </a:br>
            <a:r>
              <a:rPr lang="en-US" dirty="0"/>
              <a:t>title style</a:t>
            </a:r>
          </a:p>
        </p:txBody>
      </p:sp>
      <p:sp>
        <p:nvSpPr>
          <p:cNvPr id="18" name="Text Placeholder 18"/>
          <p:cNvSpPr>
            <a:spLocks noGrp="1"/>
          </p:cNvSpPr>
          <p:nvPr>
            <p:ph type="body" sz="quarter" idx="11" hasCustomPrompt="1"/>
          </p:nvPr>
        </p:nvSpPr>
        <p:spPr>
          <a:xfrm>
            <a:off x="815734" y="4817848"/>
            <a:ext cx="3111500" cy="481012"/>
          </a:xfrm>
          <a:prstGeom prst="rect">
            <a:avLst/>
          </a:prstGeom>
        </p:spPr>
        <p:txBody>
          <a:bodyPr/>
          <a:lstStyle>
            <a:lvl1pPr marL="0" indent="0">
              <a:buNone/>
              <a:defRPr sz="1800" b="1" i="0" baseline="0">
                <a:solidFill>
                  <a:schemeClr val="accent1"/>
                </a:solidFill>
                <a:latin typeface="Gotham" charset="0"/>
                <a:ea typeface="Gotham" charset="0"/>
                <a:cs typeface="Gotham" charset="0"/>
              </a:defRPr>
            </a:lvl1pPr>
          </a:lstStyle>
          <a:p>
            <a:pPr lvl="0"/>
            <a:r>
              <a:rPr lang="en-US" dirty="0"/>
              <a:t>Month, Date, Year</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2389" y="6009639"/>
            <a:ext cx="1559326" cy="548640"/>
          </a:xfrm>
          <a:prstGeom prst="rect">
            <a:avLst/>
          </a:prstGeom>
        </p:spPr>
      </p:pic>
    </p:spTree>
    <p:extLst>
      <p:ext uri="{BB962C8B-B14F-4D97-AF65-F5344CB8AC3E}">
        <p14:creationId xmlns:p14="http://schemas.microsoft.com/office/powerpoint/2010/main" val="39213161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Bullets">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815732" y="1590675"/>
            <a:ext cx="2368296"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8" name="Content Placeholder 8"/>
          <p:cNvSpPr>
            <a:spLocks noGrp="1"/>
          </p:cNvSpPr>
          <p:nvPr>
            <p:ph sz="quarter" idx="12"/>
          </p:nvPr>
        </p:nvSpPr>
        <p:spPr>
          <a:xfrm>
            <a:off x="3524367" y="1590675"/>
            <a:ext cx="2368296"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1" name="Content Placeholder 8"/>
          <p:cNvSpPr>
            <a:spLocks noGrp="1"/>
          </p:cNvSpPr>
          <p:nvPr>
            <p:ph sz="quarter" idx="13"/>
          </p:nvPr>
        </p:nvSpPr>
        <p:spPr>
          <a:xfrm>
            <a:off x="6233002" y="1590675"/>
            <a:ext cx="2368296"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2" name="Content Placeholder 8"/>
          <p:cNvSpPr>
            <a:spLocks noGrp="1"/>
          </p:cNvSpPr>
          <p:nvPr>
            <p:ph sz="quarter" idx="14"/>
          </p:nvPr>
        </p:nvSpPr>
        <p:spPr>
          <a:xfrm>
            <a:off x="8941637" y="1590675"/>
            <a:ext cx="2368296"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6" name="TextBox 35"/>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2869" y="1471613"/>
            <a:ext cx="7324725" cy="307975"/>
          </a:xfrm>
          <a:prstGeom prst="rect">
            <a:avLst/>
          </a:prstGeom>
        </p:spPr>
        <p:txBody>
          <a:bodyPr lIns="0" tIns="0" rIns="0" bIns="0"/>
          <a:lstStyle>
            <a:lvl1pPr marL="0" indent="0">
              <a:buNone/>
              <a:defRPr lang="en-US" sz="1800" b="1" kern="0" cap="all" smtClean="0">
                <a:solidFill>
                  <a:srgbClr val="2B9CD8"/>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p:ph type="title" hasCustomPrompt="1"/>
          </p:nvPr>
        </p:nvSpPr>
        <p:spPr>
          <a:xfrm>
            <a:off x="802756"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12184" y="1847318"/>
            <a:ext cx="9915377" cy="3688335"/>
          </a:xfrm>
          <a:prstGeom prst="rect">
            <a:avLst/>
          </a:prstGeom>
        </p:spPr>
        <p:txBody>
          <a:bodyPr lIns="0" tIns="0" rIns="0" bIns="0" numCol="2"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2" name="TextBox 31"/>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5061" y="1471613"/>
            <a:ext cx="7324725" cy="307975"/>
          </a:xfrm>
          <a:prstGeom prst="rect">
            <a:avLst/>
          </a:prstGeom>
        </p:spPr>
        <p:txBody>
          <a:bodyPr lIns="0" tIns="0" rIns="0" bIns="0"/>
          <a:lstStyle>
            <a:lvl1pPr marL="0" indent="0">
              <a:buNone/>
              <a:defRPr lang="en-US" sz="1800" b="1" kern="0" cap="all" smtClean="0">
                <a:solidFill>
                  <a:srgbClr val="2B9CD8"/>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24376" y="1847318"/>
            <a:ext cx="9915377" cy="3688335"/>
          </a:xfrm>
          <a:prstGeom prst="rect">
            <a:avLst/>
          </a:prstGeom>
        </p:spPr>
        <p:txBody>
          <a:bodyPr lIns="0" tIns="0" rIns="0" bIns="0" numCol="3"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9" name="TextBox 28"/>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4516224"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a:t>Presentation </a:t>
            </a:r>
            <a:br>
              <a:rPr lang="en-US"/>
            </a:br>
            <a:r>
              <a:rPr lang="en-US"/>
              <a:t>title </a:t>
            </a:r>
            <a:r>
              <a:rPr lang="en-US" dirty="0"/>
              <a:t>style</a:t>
            </a:r>
          </a:p>
        </p:txBody>
      </p:sp>
      <p:sp>
        <p:nvSpPr>
          <p:cNvPr id="3" name="Picture Placeholder 2"/>
          <p:cNvSpPr>
            <a:spLocks noGrp="1"/>
          </p:cNvSpPr>
          <p:nvPr>
            <p:ph type="pic" sz="quarter" idx="10"/>
          </p:nvPr>
        </p:nvSpPr>
        <p:spPr>
          <a:xfrm>
            <a:off x="6393997" y="440048"/>
            <a:ext cx="5086804" cy="5586790"/>
          </a:xfrm>
          <a:prstGeom prst="rect">
            <a:avLst/>
          </a:prstGeom>
        </p:spPr>
        <p:txBody>
          <a:bodyPr/>
          <a:lstStyle>
            <a:lvl1pPr marL="0" indent="0">
              <a:buNone/>
              <a:defRPr>
                <a:latin typeface="Gotham Book" charset="0"/>
                <a:ea typeface="Gotham Book" charset="0"/>
                <a:cs typeface="Gotham Book" charset="0"/>
              </a:defRPr>
            </a:lvl1pPr>
          </a:lstStyle>
          <a:p>
            <a:endParaRPr lang="en-US" dirty="0"/>
          </a:p>
        </p:txBody>
      </p:sp>
      <p:sp>
        <p:nvSpPr>
          <p:cNvPr id="18" name="Content Placeholder 8"/>
          <p:cNvSpPr>
            <a:spLocks noGrp="1"/>
          </p:cNvSpPr>
          <p:nvPr>
            <p:ph sz="quarter" idx="11"/>
          </p:nvPr>
        </p:nvSpPr>
        <p:spPr>
          <a:xfrm>
            <a:off x="815733" y="1913642"/>
            <a:ext cx="4411744" cy="3638747"/>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2" name="TextBox 31"/>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ext uri="{BB962C8B-B14F-4D97-AF65-F5344CB8AC3E}">
        <p14:creationId xmlns:p14="http://schemas.microsoft.com/office/powerpoint/2010/main" val="207624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con Layout">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15732" y="3619893"/>
            <a:ext cx="2971800" cy="2045617"/>
          </a:xfrm>
          <a:prstGeom prst="rect">
            <a:avLst/>
          </a:prstGeom>
        </p:spPr>
        <p:txBody>
          <a:bodyPr lIns="0" tIns="0" rIns="0" bIns="0"/>
          <a:lstStyle>
            <a:lvl1pPr marL="0" indent="0" algn="ctr">
              <a:buNone/>
              <a:defRPr lang="en-US" sz="1800" b="1" i="0" kern="0" cap="all" dirty="0" smtClean="0">
                <a:solidFill>
                  <a:srgbClr val="2B9CD8"/>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a:t>
            </a:r>
            <a:br>
              <a:rPr lang="en-US" dirty="0"/>
            </a:br>
            <a:r>
              <a:rPr lang="en-US" dirty="0"/>
              <a:t>text styles</a:t>
            </a:r>
          </a:p>
          <a:p>
            <a:pPr lvl="1"/>
            <a:r>
              <a:rPr lang="en-US" dirty="0"/>
              <a:t>Second level</a:t>
            </a:r>
          </a:p>
        </p:txBody>
      </p:sp>
      <p:sp>
        <p:nvSpPr>
          <p:cNvPr id="17" name="Content Placeholder 8"/>
          <p:cNvSpPr>
            <a:spLocks noGrp="1"/>
          </p:cNvSpPr>
          <p:nvPr>
            <p:ph sz="quarter" idx="12" hasCustomPrompt="1"/>
          </p:nvPr>
        </p:nvSpPr>
        <p:spPr>
          <a:xfrm>
            <a:off x="4586454" y="3619893"/>
            <a:ext cx="2971800" cy="2045617"/>
          </a:xfrm>
          <a:prstGeom prst="rect">
            <a:avLst/>
          </a:prstGeom>
        </p:spPr>
        <p:txBody>
          <a:bodyPr lIns="0" tIns="0" rIns="0" bIns="0"/>
          <a:lstStyle>
            <a:lvl1pPr marL="0" indent="0" algn="ctr">
              <a:buNone/>
              <a:defRPr lang="en-US" sz="1800" b="1" i="0" kern="0" cap="all" dirty="0" smtClean="0">
                <a:solidFill>
                  <a:srgbClr val="2B9CD8"/>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a:t>
            </a:r>
            <a:br>
              <a:rPr lang="en-US" dirty="0"/>
            </a:br>
            <a:r>
              <a:rPr lang="en-US" dirty="0"/>
              <a:t>text styles</a:t>
            </a:r>
          </a:p>
          <a:p>
            <a:pPr lvl="1"/>
            <a:r>
              <a:rPr lang="en-US" dirty="0"/>
              <a:t>Second level</a:t>
            </a:r>
          </a:p>
        </p:txBody>
      </p:sp>
      <p:sp>
        <p:nvSpPr>
          <p:cNvPr id="19" name="Content Placeholder 8"/>
          <p:cNvSpPr>
            <a:spLocks noGrp="1"/>
          </p:cNvSpPr>
          <p:nvPr>
            <p:ph sz="quarter" idx="13" hasCustomPrompt="1"/>
          </p:nvPr>
        </p:nvSpPr>
        <p:spPr>
          <a:xfrm>
            <a:off x="8357176" y="3619893"/>
            <a:ext cx="2971800" cy="2045617"/>
          </a:xfrm>
          <a:prstGeom prst="rect">
            <a:avLst/>
          </a:prstGeom>
        </p:spPr>
        <p:txBody>
          <a:bodyPr lIns="0" tIns="0" rIns="0" bIns="0"/>
          <a:lstStyle>
            <a:lvl1pPr marL="0" indent="0" algn="ctr">
              <a:buNone/>
              <a:defRPr lang="en-US" sz="1800" b="1" i="0" kern="0" cap="all" dirty="0" smtClean="0">
                <a:solidFill>
                  <a:srgbClr val="2B9CD8"/>
                </a:solidFill>
                <a:latin typeface="Gotham" charset="0"/>
                <a:ea typeface="Gotham" charset="0"/>
                <a:cs typeface="Gotham" charset="0"/>
              </a:defRPr>
            </a:lvl1pPr>
            <a:lvl2pPr marL="0" indent="0" algn="ctr" defTabSz="914400" rtl="0" eaLnBrk="1" latinLnBrk="0" hangingPunct="1">
              <a:lnSpc>
                <a:spcPts val="1800"/>
              </a:lnSpc>
              <a:spcBef>
                <a:spcPts val="1200"/>
              </a:spcBef>
              <a:buClr>
                <a:schemeClr val="accent1"/>
              </a:buClr>
              <a:buFont typeface="Arial"/>
              <a:buNone/>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a:t>
            </a:r>
            <a:br>
              <a:rPr lang="en-US" dirty="0"/>
            </a:br>
            <a:r>
              <a:rPr lang="en-US" dirty="0"/>
              <a:t>text styles</a:t>
            </a:r>
          </a:p>
          <a:p>
            <a:pPr lvl="1"/>
            <a:r>
              <a:rPr lang="en-US" dirty="0"/>
              <a:t>Second level</a:t>
            </a:r>
          </a:p>
        </p:txBody>
      </p:sp>
      <p:sp>
        <p:nvSpPr>
          <p:cNvPr id="26" name="Text Placeholder 35"/>
          <p:cNvSpPr>
            <a:spLocks noGrp="1"/>
          </p:cNvSpPr>
          <p:nvPr>
            <p:ph type="body" sz="quarter" idx="17" hasCustomPrompt="1"/>
          </p:nvPr>
        </p:nvSpPr>
        <p:spPr>
          <a:xfrm>
            <a:off x="1573411"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27" name="Text Placeholder 35"/>
          <p:cNvSpPr>
            <a:spLocks noGrp="1"/>
          </p:cNvSpPr>
          <p:nvPr>
            <p:ph type="body" sz="quarter" idx="18" hasCustomPrompt="1"/>
          </p:nvPr>
        </p:nvSpPr>
        <p:spPr>
          <a:xfrm>
            <a:off x="5344133"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28" name="Text Placeholder 35"/>
          <p:cNvSpPr>
            <a:spLocks noGrp="1"/>
          </p:cNvSpPr>
          <p:nvPr>
            <p:ph type="body" sz="quarter" idx="19" hasCustomPrompt="1"/>
          </p:nvPr>
        </p:nvSpPr>
        <p:spPr>
          <a:xfrm>
            <a:off x="9114855" y="1685971"/>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35" name="TextBox 34"/>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con Layout">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3" name="Content Placeholder 8"/>
          <p:cNvSpPr>
            <a:spLocks noGrp="1"/>
          </p:cNvSpPr>
          <p:nvPr>
            <p:ph sz="quarter" idx="10"/>
          </p:nvPr>
        </p:nvSpPr>
        <p:spPr>
          <a:xfrm>
            <a:off x="2723563" y="1743959"/>
            <a:ext cx="7070886" cy="3930977"/>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5" name="Text Placeholder 35"/>
          <p:cNvSpPr>
            <a:spLocks noGrp="1"/>
          </p:cNvSpPr>
          <p:nvPr>
            <p:ph type="body" sz="quarter" idx="17" hasCustomPrompt="1"/>
          </p:nvPr>
        </p:nvSpPr>
        <p:spPr>
          <a:xfrm>
            <a:off x="842519" y="1714252"/>
            <a:ext cx="1456442" cy="1456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cap="all" dirty="0">
                <a:solidFill>
                  <a:schemeClr val="accent1"/>
                </a:solidFill>
                <a:latin typeface="Gotham Book" charset="0"/>
                <a:ea typeface="Gotham Book" charset="0"/>
                <a:cs typeface="Gotham Book" charset="0"/>
              </a:defRPr>
            </a:lvl1pPr>
          </a:lstStyle>
          <a:p>
            <a:pPr marL="0" lvl="0" algn="ctr"/>
            <a:r>
              <a:rPr lang="en-US"/>
              <a:t>Icon</a:t>
            </a:r>
            <a:endParaRPr lang="en-US" dirty="0"/>
          </a:p>
        </p:txBody>
      </p:sp>
      <p:sp>
        <p:nvSpPr>
          <p:cNvPr id="33" name="TextBox 32"/>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1447326" y="1590675"/>
            <a:ext cx="3761293" cy="1652141"/>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8" name="Content Placeholder 8"/>
          <p:cNvSpPr>
            <a:spLocks noGrp="1"/>
          </p:cNvSpPr>
          <p:nvPr>
            <p:ph sz="quarter" idx="12"/>
          </p:nvPr>
        </p:nvSpPr>
        <p:spPr>
          <a:xfrm>
            <a:off x="1447326" y="3749413"/>
            <a:ext cx="3761293" cy="1652141"/>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9" name="Content Placeholder 8"/>
          <p:cNvSpPr>
            <a:spLocks noGrp="1"/>
          </p:cNvSpPr>
          <p:nvPr>
            <p:ph sz="quarter" idx="13"/>
          </p:nvPr>
        </p:nvSpPr>
        <p:spPr>
          <a:xfrm>
            <a:off x="7197678" y="1590675"/>
            <a:ext cx="3761293" cy="1652141"/>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0" name="Content Placeholder 8"/>
          <p:cNvSpPr>
            <a:spLocks noGrp="1"/>
          </p:cNvSpPr>
          <p:nvPr>
            <p:ph sz="quarter" idx="14"/>
          </p:nvPr>
        </p:nvSpPr>
        <p:spPr>
          <a:xfrm>
            <a:off x="7197678" y="3749413"/>
            <a:ext cx="3761293" cy="1652141"/>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2" name="Content Placeholder 8"/>
          <p:cNvSpPr>
            <a:spLocks noGrp="1"/>
          </p:cNvSpPr>
          <p:nvPr>
            <p:ph sz="quarter" idx="16" hasCustomPrompt="1"/>
          </p:nvPr>
        </p:nvSpPr>
        <p:spPr>
          <a:xfrm>
            <a:off x="567933" y="3684838"/>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2</a:t>
            </a:r>
            <a:endParaRPr lang="en-US" dirty="0"/>
          </a:p>
        </p:txBody>
      </p:sp>
      <p:sp>
        <p:nvSpPr>
          <p:cNvPr id="35" name="Content Placeholder 8"/>
          <p:cNvSpPr>
            <a:spLocks noGrp="1"/>
          </p:cNvSpPr>
          <p:nvPr>
            <p:ph sz="quarter" idx="17" hasCustomPrompt="1"/>
          </p:nvPr>
        </p:nvSpPr>
        <p:spPr>
          <a:xfrm>
            <a:off x="6318286" y="1496315"/>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3</a:t>
            </a:r>
            <a:endParaRPr lang="en-US" dirty="0"/>
          </a:p>
        </p:txBody>
      </p:sp>
      <p:sp>
        <p:nvSpPr>
          <p:cNvPr id="36" name="Content Placeholder 8"/>
          <p:cNvSpPr>
            <a:spLocks noGrp="1"/>
          </p:cNvSpPr>
          <p:nvPr>
            <p:ph sz="quarter" idx="18" hasCustomPrompt="1"/>
          </p:nvPr>
        </p:nvSpPr>
        <p:spPr>
          <a:xfrm>
            <a:off x="6318286" y="3684838"/>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4</a:t>
            </a:r>
            <a:endParaRPr lang="en-US" dirty="0"/>
          </a:p>
        </p:txBody>
      </p:sp>
      <p:sp>
        <p:nvSpPr>
          <p:cNvPr id="37" name="Content Placeholder 8"/>
          <p:cNvSpPr>
            <a:spLocks noGrp="1"/>
          </p:cNvSpPr>
          <p:nvPr>
            <p:ph sz="quarter" idx="15" hasCustomPrompt="1"/>
          </p:nvPr>
        </p:nvSpPr>
        <p:spPr>
          <a:xfrm>
            <a:off x="567933" y="1496315"/>
            <a:ext cx="882094" cy="1432406"/>
          </a:xfrm>
          <a:prstGeom prst="rect">
            <a:avLst/>
          </a:prstGeom>
        </p:spPr>
        <p:txBody>
          <a:bodyPr lIns="0" tIns="0" rIns="0" bIns="0"/>
          <a:lstStyle>
            <a:lvl1pPr marL="0" indent="0" algn="ctr">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4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kumimoji="0" lang="en-US" sz="6000" b="1" i="0" u="none" strike="noStrike" kern="0" cap="all" spc="0" normalizeH="0" baseline="0" noProof="0" dirty="0">
                <a:ln>
                  <a:noFill/>
                </a:ln>
                <a:solidFill>
                  <a:srgbClr val="2B9CD8"/>
                </a:solidFill>
                <a:effectLst/>
                <a:uLnTx/>
                <a:uFillTx/>
                <a:latin typeface="Gotham" charset="0"/>
                <a:ea typeface="Gotham" charset="0"/>
                <a:cs typeface="Gotham" charset="0"/>
              </a:rPr>
              <a:t>1</a:t>
            </a:r>
            <a:endParaRPr lang="en-US" dirty="0"/>
          </a:p>
        </p:txBody>
      </p:sp>
      <p:sp>
        <p:nvSpPr>
          <p:cNvPr id="43" name="TextBox 42"/>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for Charts &amp; Graph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5061" y="1471613"/>
            <a:ext cx="7324725" cy="307975"/>
          </a:xfrm>
          <a:prstGeom prst="rect">
            <a:avLst/>
          </a:prstGeom>
        </p:spPr>
        <p:txBody>
          <a:bodyPr lIns="0" tIns="0" rIns="0" bIns="0"/>
          <a:lstStyle>
            <a:lvl1pPr marL="0" indent="0">
              <a:buNone/>
              <a:defRPr lang="en-US" sz="1800" b="1" kern="0" cap="all" smtClean="0">
                <a:solidFill>
                  <a:srgbClr val="2B9CD8"/>
                </a:solidFill>
                <a:latin typeface="Gotham" charset="0"/>
                <a:ea typeface="Gotham" charset="0"/>
                <a:cs typeface="Gotham" charset="0"/>
              </a:defRPr>
            </a:lvl1pPr>
          </a:lstStyle>
          <a:p>
            <a:pPr lvl="0"/>
            <a:r>
              <a:rPr lang="en-US" dirty="0"/>
              <a:t>Click to edit Master text styles</a:t>
            </a:r>
          </a:p>
        </p:txBody>
      </p:sp>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hasCustomPrompt="1"/>
          </p:nvPr>
        </p:nvSpPr>
        <p:spPr>
          <a:xfrm>
            <a:off x="824376" y="1847318"/>
            <a:ext cx="9915377" cy="3688335"/>
          </a:xfrm>
          <a:prstGeom prst="rect">
            <a:avLst/>
          </a:prstGeom>
        </p:spPr>
        <p:txBody>
          <a:bodyPr lIns="0" tIns="0" rIns="0" bIns="0" numCol="2" spcCol="914400"/>
          <a:lstStyle>
            <a:lvl1pPr marL="0" indent="0">
              <a:buNone/>
              <a:defRPr lang="en-US" sz="14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5" name="TextBox 24"/>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1322" y="2743200"/>
            <a:ext cx="3889356" cy="1371600"/>
          </a:xfrm>
          <a:prstGeom prst="rect">
            <a:avLst/>
          </a:prstGeom>
        </p:spPr>
      </p:pic>
    </p:spTree>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5_iMac right copy">
    <p:bg>
      <p:bgPr>
        <a:solidFill>
          <a:srgbClr val="FFFFFF"/>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76020" y="1201343"/>
            <a:ext cx="3029061" cy="5151789"/>
            <a:chOff x="126676" y="2402685"/>
            <a:chExt cx="6058123" cy="10303579"/>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676" y="2402685"/>
              <a:ext cx="6058123" cy="10303579"/>
            </a:xfrm>
            <a:prstGeom prst="rect">
              <a:avLst/>
            </a:prstGeom>
          </p:spPr>
        </p:pic>
        <p:grpSp>
          <p:nvGrpSpPr>
            <p:cNvPr id="157" name="Group 157"/>
            <p:cNvGrpSpPr/>
            <p:nvPr/>
          </p:nvGrpSpPr>
          <p:grpSpPr>
            <a:xfrm>
              <a:off x="282671" y="2710847"/>
              <a:ext cx="495400" cy="483963"/>
              <a:chOff x="0" y="0"/>
              <a:chExt cx="649661" cy="634663"/>
            </a:xfrm>
          </p:grpSpPr>
          <p:sp>
            <p:nvSpPr>
              <p:cNvPr id="155" name="Shape 155"/>
              <p:cNvSpPr/>
              <p:nvPr/>
            </p:nvSpPr>
            <p:spPr>
              <a:xfrm>
                <a:off x="0" y="0"/>
                <a:ext cx="649662" cy="634664"/>
              </a:xfrm>
              <a:prstGeom prst="ellipse">
                <a:avLst/>
              </a:prstGeom>
              <a:solidFill>
                <a:srgbClr val="49C4D6"/>
              </a:solidFill>
              <a:ln w="12700" cap="flat">
                <a:noFill/>
                <a:miter lim="400000"/>
              </a:ln>
              <a:effectLst/>
            </p:spPr>
            <p:txBody>
              <a:bodyPr wrap="square" lIns="50800" tIns="50800" rIns="50800" bIns="50800" numCol="1" anchor="ctr">
                <a:noAutofit/>
              </a:bodyPr>
              <a:lstStyle/>
              <a:p>
                <a:pPr algn="ctr" defTabSz="412740" hangingPunct="0">
                  <a:defRPr sz="2800">
                    <a:solidFill>
                      <a:srgbClr val="FF0000"/>
                    </a:solidFill>
                  </a:defRPr>
                </a:pPr>
                <a:endParaRPr sz="1400" kern="0">
                  <a:solidFill>
                    <a:srgbClr val="FF0000"/>
                  </a:solidFill>
                  <a:latin typeface="XFINITY Standard Light"/>
                  <a:ea typeface="XFINITY Standard Light"/>
                  <a:cs typeface="XFINITY Standard Light"/>
                  <a:sym typeface="XFINITY Standard Light"/>
                </a:endParaRPr>
              </a:p>
            </p:txBody>
          </p:sp>
          <p:sp>
            <p:nvSpPr>
              <p:cNvPr id="156" name="Shape 156"/>
              <p:cNvSpPr/>
              <p:nvPr/>
            </p:nvSpPr>
            <p:spPr>
              <a:xfrm>
                <a:off x="224469" y="50631"/>
                <a:ext cx="20072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normAutofit fontScale="70000" lnSpcReduction="20000"/>
              </a:bodyPr>
              <a:lstStyle>
                <a:lvl1pPr algn="ctr">
                  <a:defRPr sz="3500">
                    <a:solidFill>
                      <a:srgbClr val="FFFFFF"/>
                    </a:solidFill>
                    <a:latin typeface="XFINITY Standard Medium"/>
                    <a:ea typeface="XFINITY Standard Medium"/>
                    <a:cs typeface="XFINITY Standard Medium"/>
                    <a:sym typeface="XFINITY Standard Medium"/>
                  </a:defRPr>
                </a:lvl1pPr>
              </a:lstStyle>
              <a:p>
                <a:pPr defTabSz="412740" hangingPunct="0">
                  <a:lnSpc>
                    <a:spcPct val="120000"/>
                  </a:lnSpc>
                </a:pPr>
                <a:r>
                  <a:rPr sz="1751" kern="0" dirty="0"/>
                  <a:t>1</a:t>
                </a:r>
              </a:p>
            </p:txBody>
          </p:sp>
        </p:grpSp>
      </p:grpSp>
      <p:grpSp>
        <p:nvGrpSpPr>
          <p:cNvPr id="5" name="Group 4"/>
          <p:cNvGrpSpPr/>
          <p:nvPr userDrawn="1"/>
        </p:nvGrpSpPr>
        <p:grpSpPr>
          <a:xfrm>
            <a:off x="3064619" y="1201343"/>
            <a:ext cx="3029061" cy="5151789"/>
            <a:chOff x="8018568" y="2402685"/>
            <a:chExt cx="6058123" cy="10303579"/>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8568" y="2402685"/>
              <a:ext cx="6058123" cy="10303579"/>
            </a:xfrm>
            <a:prstGeom prst="rect">
              <a:avLst/>
            </a:prstGeom>
          </p:spPr>
        </p:pic>
        <p:grpSp>
          <p:nvGrpSpPr>
            <p:cNvPr id="160" name="Group 160"/>
            <p:cNvGrpSpPr/>
            <p:nvPr/>
          </p:nvGrpSpPr>
          <p:grpSpPr>
            <a:xfrm>
              <a:off x="8168527" y="2710847"/>
              <a:ext cx="495400" cy="483963"/>
              <a:chOff x="0" y="0"/>
              <a:chExt cx="649661" cy="634663"/>
            </a:xfrm>
          </p:grpSpPr>
          <p:sp>
            <p:nvSpPr>
              <p:cNvPr id="158" name="Shape 158"/>
              <p:cNvSpPr/>
              <p:nvPr/>
            </p:nvSpPr>
            <p:spPr>
              <a:xfrm>
                <a:off x="0" y="0"/>
                <a:ext cx="649662" cy="634664"/>
              </a:xfrm>
              <a:prstGeom prst="ellipse">
                <a:avLst/>
              </a:prstGeom>
              <a:solidFill>
                <a:srgbClr val="49C4D6"/>
              </a:solidFill>
              <a:ln w="12700" cap="flat">
                <a:noFill/>
                <a:miter lim="400000"/>
              </a:ln>
              <a:effectLst/>
            </p:spPr>
            <p:txBody>
              <a:bodyPr wrap="square" lIns="50800" tIns="50800" rIns="50800" bIns="50800" numCol="1" anchor="ctr">
                <a:noAutofit/>
              </a:bodyPr>
              <a:lstStyle/>
              <a:p>
                <a:pPr algn="ctr" defTabSz="412740" hangingPunct="0">
                  <a:defRPr sz="2800">
                    <a:solidFill>
                      <a:srgbClr val="FF0000"/>
                    </a:solidFill>
                  </a:defRPr>
                </a:pPr>
                <a:endParaRPr sz="1400" kern="0">
                  <a:solidFill>
                    <a:srgbClr val="FF0000"/>
                  </a:solidFill>
                  <a:latin typeface="XFINITY Standard Light"/>
                  <a:ea typeface="XFINITY Standard Light"/>
                  <a:cs typeface="XFINITY Standard Light"/>
                  <a:sym typeface="XFINITY Standard Light"/>
                </a:endParaRPr>
              </a:p>
            </p:txBody>
          </p:sp>
          <p:sp>
            <p:nvSpPr>
              <p:cNvPr id="159" name="Shape 159"/>
              <p:cNvSpPr/>
              <p:nvPr/>
            </p:nvSpPr>
            <p:spPr>
              <a:xfrm>
                <a:off x="186909" y="50631"/>
                <a:ext cx="27584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normAutofit fontScale="70000" lnSpcReduction="20000"/>
              </a:bodyPr>
              <a:lstStyle>
                <a:lvl1pPr algn="ctr">
                  <a:defRPr sz="3500">
                    <a:solidFill>
                      <a:srgbClr val="FFFFFF"/>
                    </a:solidFill>
                    <a:latin typeface="XFINITY Standard Medium"/>
                    <a:ea typeface="XFINITY Standard Medium"/>
                    <a:cs typeface="XFINITY Standard Medium"/>
                    <a:sym typeface="XFINITY Standard Medium"/>
                  </a:defRPr>
                </a:lvl1pPr>
              </a:lstStyle>
              <a:p>
                <a:pPr defTabSz="412740" hangingPunct="0">
                  <a:lnSpc>
                    <a:spcPct val="120000"/>
                  </a:lnSpc>
                </a:pPr>
                <a:r>
                  <a:rPr sz="1751" kern="0" dirty="0"/>
                  <a:t>2</a:t>
                </a:r>
              </a:p>
            </p:txBody>
          </p:sp>
        </p:grpSp>
      </p:grpSp>
      <p:grpSp>
        <p:nvGrpSpPr>
          <p:cNvPr id="6" name="Group 5"/>
          <p:cNvGrpSpPr/>
          <p:nvPr userDrawn="1"/>
        </p:nvGrpSpPr>
        <p:grpSpPr>
          <a:xfrm>
            <a:off x="6053217" y="1201343"/>
            <a:ext cx="3029061" cy="5151789"/>
            <a:chOff x="15910460" y="2402685"/>
            <a:chExt cx="6058123" cy="10303579"/>
          </a:xfrm>
        </p:grpSpPr>
        <p:pic>
          <p:nvPicPr>
            <p:cNvPr id="43" name="Picture 4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10460" y="2402685"/>
              <a:ext cx="6058123" cy="10303579"/>
            </a:xfrm>
            <a:prstGeom prst="rect">
              <a:avLst/>
            </a:prstGeom>
          </p:spPr>
        </p:pic>
        <p:grpSp>
          <p:nvGrpSpPr>
            <p:cNvPr id="163" name="Group 163"/>
            <p:cNvGrpSpPr/>
            <p:nvPr/>
          </p:nvGrpSpPr>
          <p:grpSpPr>
            <a:xfrm>
              <a:off x="16067156" y="2710847"/>
              <a:ext cx="495400" cy="483963"/>
              <a:chOff x="0" y="0"/>
              <a:chExt cx="649661" cy="634663"/>
            </a:xfrm>
          </p:grpSpPr>
          <p:sp>
            <p:nvSpPr>
              <p:cNvPr id="161" name="Shape 161"/>
              <p:cNvSpPr/>
              <p:nvPr/>
            </p:nvSpPr>
            <p:spPr>
              <a:xfrm>
                <a:off x="0" y="0"/>
                <a:ext cx="649662" cy="634664"/>
              </a:xfrm>
              <a:prstGeom prst="ellipse">
                <a:avLst/>
              </a:prstGeom>
              <a:solidFill>
                <a:srgbClr val="49C4D6"/>
              </a:solidFill>
              <a:ln w="12700" cap="flat">
                <a:noFill/>
                <a:miter lim="400000"/>
              </a:ln>
              <a:effectLst/>
            </p:spPr>
            <p:txBody>
              <a:bodyPr wrap="square" lIns="50800" tIns="50800" rIns="50800" bIns="50800" numCol="1" anchor="ctr">
                <a:noAutofit/>
              </a:bodyPr>
              <a:lstStyle/>
              <a:p>
                <a:pPr algn="ctr" defTabSz="412740" hangingPunct="0">
                  <a:defRPr sz="2800">
                    <a:solidFill>
                      <a:srgbClr val="FF0000"/>
                    </a:solidFill>
                  </a:defRPr>
                </a:pPr>
                <a:endParaRPr sz="1400" kern="0">
                  <a:solidFill>
                    <a:srgbClr val="FF0000"/>
                  </a:solidFill>
                  <a:latin typeface="XFINITY Standard Light"/>
                  <a:ea typeface="XFINITY Standard Light"/>
                  <a:cs typeface="XFINITY Standard Light"/>
                  <a:sym typeface="XFINITY Standard Light"/>
                </a:endParaRPr>
              </a:p>
            </p:txBody>
          </p:sp>
          <p:sp>
            <p:nvSpPr>
              <p:cNvPr id="162" name="Shape 162"/>
              <p:cNvSpPr/>
              <p:nvPr/>
            </p:nvSpPr>
            <p:spPr>
              <a:xfrm>
                <a:off x="191798" y="50631"/>
                <a:ext cx="26606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normAutofit fontScale="70000" lnSpcReduction="20000"/>
              </a:bodyPr>
              <a:lstStyle>
                <a:lvl1pPr algn="ctr">
                  <a:defRPr sz="3500">
                    <a:solidFill>
                      <a:srgbClr val="FFFFFF"/>
                    </a:solidFill>
                    <a:latin typeface="XFINITY Standard Medium"/>
                    <a:ea typeface="XFINITY Standard Medium"/>
                    <a:cs typeface="XFINITY Standard Medium"/>
                    <a:sym typeface="XFINITY Standard Medium"/>
                  </a:defRPr>
                </a:lvl1pPr>
              </a:lstStyle>
              <a:p>
                <a:pPr defTabSz="412740" hangingPunct="0">
                  <a:lnSpc>
                    <a:spcPct val="120000"/>
                  </a:lnSpc>
                </a:pPr>
                <a:r>
                  <a:rPr sz="1751" kern="0" dirty="0"/>
                  <a:t>3</a:t>
                </a:r>
              </a:p>
            </p:txBody>
          </p:sp>
        </p:grpSp>
      </p:grpSp>
      <p:grpSp>
        <p:nvGrpSpPr>
          <p:cNvPr id="46" name="Group 45"/>
          <p:cNvGrpSpPr/>
          <p:nvPr userDrawn="1"/>
        </p:nvGrpSpPr>
        <p:grpSpPr>
          <a:xfrm>
            <a:off x="9041816" y="1201343"/>
            <a:ext cx="3029061" cy="5151789"/>
            <a:chOff x="15910460" y="2402685"/>
            <a:chExt cx="6058123" cy="10303579"/>
          </a:xfrm>
        </p:grpSpPr>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10460" y="2402685"/>
              <a:ext cx="6058123" cy="10303579"/>
            </a:xfrm>
            <a:prstGeom prst="rect">
              <a:avLst/>
            </a:prstGeom>
          </p:spPr>
        </p:pic>
        <p:grpSp>
          <p:nvGrpSpPr>
            <p:cNvPr id="48" name="Group 163"/>
            <p:cNvGrpSpPr/>
            <p:nvPr userDrawn="1"/>
          </p:nvGrpSpPr>
          <p:grpSpPr>
            <a:xfrm>
              <a:off x="16067156" y="2710847"/>
              <a:ext cx="495401" cy="483964"/>
              <a:chOff x="0" y="0"/>
              <a:chExt cx="649662" cy="634664"/>
            </a:xfrm>
          </p:grpSpPr>
          <p:sp>
            <p:nvSpPr>
              <p:cNvPr id="49" name="Shape 161"/>
              <p:cNvSpPr/>
              <p:nvPr/>
            </p:nvSpPr>
            <p:spPr>
              <a:xfrm>
                <a:off x="0" y="0"/>
                <a:ext cx="649662" cy="634664"/>
              </a:xfrm>
              <a:prstGeom prst="ellipse">
                <a:avLst/>
              </a:prstGeom>
              <a:solidFill>
                <a:srgbClr val="49C4D6"/>
              </a:solidFill>
              <a:ln w="12700" cap="flat">
                <a:noFill/>
                <a:miter lim="400000"/>
              </a:ln>
              <a:effectLst/>
            </p:spPr>
            <p:txBody>
              <a:bodyPr wrap="square" lIns="50800" tIns="50800" rIns="50800" bIns="50800" numCol="1" anchor="ctr">
                <a:noAutofit/>
              </a:bodyPr>
              <a:lstStyle/>
              <a:p>
                <a:pPr algn="ctr" defTabSz="412740" hangingPunct="0">
                  <a:defRPr sz="2800">
                    <a:solidFill>
                      <a:srgbClr val="FF0000"/>
                    </a:solidFill>
                  </a:defRPr>
                </a:pPr>
                <a:endParaRPr sz="1400" kern="0">
                  <a:solidFill>
                    <a:srgbClr val="FF0000"/>
                  </a:solidFill>
                  <a:latin typeface="XFINITY Standard Light"/>
                  <a:ea typeface="XFINITY Standard Light"/>
                  <a:cs typeface="XFINITY Standard Light"/>
                  <a:sym typeface="XFINITY Standard Light"/>
                </a:endParaRPr>
              </a:p>
            </p:txBody>
          </p:sp>
          <p:sp>
            <p:nvSpPr>
              <p:cNvPr id="50" name="Shape 162"/>
              <p:cNvSpPr/>
              <p:nvPr userDrawn="1"/>
            </p:nvSpPr>
            <p:spPr>
              <a:xfrm>
                <a:off x="211456" y="50631"/>
                <a:ext cx="266066" cy="5334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normAutofit fontScale="70000" lnSpcReduction="20000"/>
              </a:bodyPr>
              <a:lstStyle>
                <a:lvl1pPr algn="ctr">
                  <a:defRPr sz="3500">
                    <a:solidFill>
                      <a:srgbClr val="FFFFFF"/>
                    </a:solidFill>
                    <a:latin typeface="XFINITY Standard Medium"/>
                    <a:ea typeface="XFINITY Standard Medium"/>
                    <a:cs typeface="XFINITY Standard Medium"/>
                    <a:sym typeface="XFINITY Standard Medium"/>
                  </a:defRPr>
                </a:lvl1pPr>
              </a:lstStyle>
              <a:p>
                <a:pPr defTabSz="412740" hangingPunct="0">
                  <a:lnSpc>
                    <a:spcPct val="120000"/>
                  </a:lnSpc>
                </a:pPr>
                <a:r>
                  <a:rPr lang="en-US" sz="1751" kern="0" dirty="0"/>
                  <a:t>4</a:t>
                </a:r>
                <a:endParaRPr sz="1751" kern="0" dirty="0"/>
              </a:p>
            </p:txBody>
          </p:sp>
        </p:grpSp>
      </p:grpSp>
      <p:sp>
        <p:nvSpPr>
          <p:cNvPr id="30" name="Shape 48"/>
          <p:cNvSpPr>
            <a:spLocks noGrp="1"/>
          </p:cNvSpPr>
          <p:nvPr>
            <p:ph type="sldNum" sz="quarter" idx="2"/>
          </p:nvPr>
        </p:nvSpPr>
        <p:spPr>
          <a:xfrm>
            <a:off x="11401291" y="6466811"/>
            <a:ext cx="602867" cy="260351"/>
          </a:xfrm>
          <a:prstGeom prst="rect">
            <a:avLst/>
          </a:prstGeom>
          <a:noFill/>
        </p:spPr>
        <p:txBody>
          <a:bodyPr/>
          <a:lstStyle>
            <a:lvl1pPr algn="r">
              <a:defRPr sz="1400" b="0" i="0">
                <a:solidFill>
                  <a:srgbClr val="49C4D7"/>
                </a:solidFill>
                <a:latin typeface="XFINITY Standard Medium" charset="0"/>
                <a:ea typeface="XFINITY Standard Medium" charset="0"/>
                <a:cs typeface="XFINITY Standard Medium" charset="0"/>
                <a:sym typeface="XFINITY Standard"/>
              </a:defRPr>
            </a:lvl1pPr>
          </a:lstStyle>
          <a:p>
            <a:pPr defTabSz="412740" hangingPunct="0">
              <a:lnSpc>
                <a:spcPct val="120000"/>
              </a:lnSpc>
            </a:pPr>
            <a:fld id="{86CB4B4D-7CA3-9044-876B-883B54F8677D}" type="slidenum">
              <a:rPr lang="uk-UA" kern="0" smtClean="0"/>
              <a:pPr defTabSz="412740" hangingPunct="0">
                <a:lnSpc>
                  <a:spcPct val="120000"/>
                </a:lnSpc>
              </a:pPr>
              <a:t>‹#›</a:t>
            </a:fld>
            <a:endParaRPr lang="uk-UA" kern="0" dirty="0"/>
          </a:p>
        </p:txBody>
      </p:sp>
      <p:sp>
        <p:nvSpPr>
          <p:cNvPr id="59" name="Shape 46"/>
          <p:cNvSpPr>
            <a:spLocks noGrp="1"/>
          </p:cNvSpPr>
          <p:nvPr>
            <p:ph type="title"/>
          </p:nvPr>
        </p:nvSpPr>
        <p:spPr>
          <a:xfrm>
            <a:off x="609600" y="457201"/>
            <a:ext cx="10972800" cy="668500"/>
          </a:xfrm>
          <a:prstGeom prst="rect">
            <a:avLst/>
          </a:prstGeom>
        </p:spPr>
        <p:txBody>
          <a:bodyPr/>
          <a:lstStyle>
            <a:lvl1pPr>
              <a:defRPr sz="4000" cap="none" spc="199">
                <a:solidFill>
                  <a:srgbClr val="5F5F5F"/>
                </a:solidFill>
                <a:latin typeface="XFINITY Standard ExLgt"/>
                <a:ea typeface="XFINITY Standard ExLgt"/>
                <a:cs typeface="XFINITY Standard ExLgt"/>
                <a:sym typeface="XFINITY Standard ExLgt"/>
              </a:defRPr>
            </a:lvl1pPr>
          </a:lstStyle>
          <a:p>
            <a:r>
              <a:rPr dirty="0"/>
              <a:t>Title Text</a:t>
            </a:r>
          </a:p>
        </p:txBody>
      </p:sp>
      <p:sp>
        <p:nvSpPr>
          <p:cNvPr id="10" name="Text Placeholder 9"/>
          <p:cNvSpPr>
            <a:spLocks noGrp="1"/>
          </p:cNvSpPr>
          <p:nvPr>
            <p:ph type="body" sz="quarter" idx="16" hasCustomPrompt="1"/>
          </p:nvPr>
        </p:nvSpPr>
        <p:spPr>
          <a:xfrm>
            <a:off x="389037" y="6291540"/>
            <a:ext cx="2394985" cy="562211"/>
          </a:xfrm>
        </p:spPr>
        <p:txBody>
          <a:bodyPr>
            <a:normAutofit/>
          </a:bodyPr>
          <a:lstStyle>
            <a:lvl1pPr algn="ctr">
              <a:lnSpc>
                <a:spcPct val="100000"/>
              </a:lnSpc>
              <a:defRPr sz="1200" b="0" i="0" spc="0" baseline="0">
                <a:latin typeface="XFINITY Standard Light" charset="0"/>
                <a:ea typeface="XFINITY Standard Light" charset="0"/>
                <a:cs typeface="XFINITY Standard Light" charset="0"/>
              </a:defRPr>
            </a:lvl1pPr>
          </a:lstStyle>
          <a:p>
            <a:pPr lvl="0"/>
            <a:r>
              <a:rPr lang="en-US" dirty="0"/>
              <a:t>Feature description goes here</a:t>
            </a:r>
          </a:p>
        </p:txBody>
      </p:sp>
      <p:sp>
        <p:nvSpPr>
          <p:cNvPr id="51" name="Text Placeholder 9"/>
          <p:cNvSpPr>
            <a:spLocks noGrp="1"/>
          </p:cNvSpPr>
          <p:nvPr>
            <p:ph type="body" sz="quarter" idx="22" hasCustomPrompt="1"/>
          </p:nvPr>
        </p:nvSpPr>
        <p:spPr>
          <a:xfrm>
            <a:off x="3387300" y="6291540"/>
            <a:ext cx="2394985" cy="562211"/>
          </a:xfrm>
        </p:spPr>
        <p:txBody>
          <a:bodyPr>
            <a:normAutofit/>
          </a:bodyPr>
          <a:lstStyle>
            <a:lvl1pPr algn="ctr">
              <a:lnSpc>
                <a:spcPct val="100000"/>
              </a:lnSpc>
              <a:defRPr sz="1200" b="0" i="0" spc="0" baseline="0">
                <a:latin typeface="XFINITY Standard Light" charset="0"/>
                <a:ea typeface="XFINITY Standard Light" charset="0"/>
                <a:cs typeface="XFINITY Standard Light" charset="0"/>
              </a:defRPr>
            </a:lvl1pPr>
          </a:lstStyle>
          <a:p>
            <a:pPr lvl="0"/>
            <a:r>
              <a:rPr lang="en-US" dirty="0"/>
              <a:t>Feature description goes here</a:t>
            </a:r>
          </a:p>
        </p:txBody>
      </p:sp>
      <p:sp>
        <p:nvSpPr>
          <p:cNvPr id="52" name="Text Placeholder 9"/>
          <p:cNvSpPr>
            <a:spLocks noGrp="1"/>
          </p:cNvSpPr>
          <p:nvPr>
            <p:ph type="body" sz="quarter" idx="23" hasCustomPrompt="1"/>
          </p:nvPr>
        </p:nvSpPr>
        <p:spPr>
          <a:xfrm>
            <a:off x="6364614" y="6291540"/>
            <a:ext cx="2394985" cy="562211"/>
          </a:xfrm>
        </p:spPr>
        <p:txBody>
          <a:bodyPr>
            <a:normAutofit/>
          </a:bodyPr>
          <a:lstStyle>
            <a:lvl1pPr algn="ctr">
              <a:lnSpc>
                <a:spcPct val="100000"/>
              </a:lnSpc>
              <a:defRPr sz="1200" b="0" i="0" spc="0" baseline="0">
                <a:latin typeface="XFINITY Standard Light" charset="0"/>
                <a:ea typeface="XFINITY Standard Light" charset="0"/>
                <a:cs typeface="XFINITY Standard Light" charset="0"/>
              </a:defRPr>
            </a:lvl1pPr>
          </a:lstStyle>
          <a:p>
            <a:pPr lvl="0"/>
            <a:r>
              <a:rPr lang="en-US" dirty="0"/>
              <a:t>Feature description goes here</a:t>
            </a:r>
          </a:p>
        </p:txBody>
      </p:sp>
      <p:sp>
        <p:nvSpPr>
          <p:cNvPr id="53" name="Text Placeholder 9"/>
          <p:cNvSpPr>
            <a:spLocks noGrp="1"/>
          </p:cNvSpPr>
          <p:nvPr>
            <p:ph type="body" sz="quarter" idx="24" hasCustomPrompt="1"/>
          </p:nvPr>
        </p:nvSpPr>
        <p:spPr>
          <a:xfrm>
            <a:off x="9367865" y="6291540"/>
            <a:ext cx="2394985" cy="562211"/>
          </a:xfrm>
        </p:spPr>
        <p:txBody>
          <a:bodyPr>
            <a:normAutofit/>
          </a:bodyPr>
          <a:lstStyle>
            <a:lvl1pPr algn="ctr">
              <a:lnSpc>
                <a:spcPct val="100000"/>
              </a:lnSpc>
              <a:defRPr sz="1200" b="0" i="0" spc="0" baseline="0">
                <a:latin typeface="XFINITY Standard Light" charset="0"/>
                <a:ea typeface="XFINITY Standard Light" charset="0"/>
                <a:cs typeface="XFINITY Standard Light" charset="0"/>
              </a:defRPr>
            </a:lvl1pPr>
          </a:lstStyle>
          <a:p>
            <a:pPr lvl="0"/>
            <a:r>
              <a:rPr lang="en-US" dirty="0"/>
              <a:t>Feature description goes here</a:t>
            </a:r>
          </a:p>
        </p:txBody>
      </p:sp>
      <p:sp>
        <p:nvSpPr>
          <p:cNvPr id="9" name="Picture Placeholder 8"/>
          <p:cNvSpPr>
            <a:spLocks noGrp="1"/>
          </p:cNvSpPr>
          <p:nvPr>
            <p:ph type="pic" sz="quarter" idx="25" hasCustomPrompt="1"/>
          </p:nvPr>
        </p:nvSpPr>
        <p:spPr>
          <a:xfrm>
            <a:off x="527960" y="1877896"/>
            <a:ext cx="2139696" cy="3794256"/>
          </a:xfrm>
        </p:spPr>
        <p:txBody>
          <a:bodyPr/>
          <a:lstStyle>
            <a:lvl1pPr>
              <a:defRPr sz="1200" baseline="0"/>
            </a:lvl1pPr>
          </a:lstStyle>
          <a:p>
            <a:r>
              <a:rPr lang="en-US" dirty="0"/>
              <a:t>Drag screenshot here</a:t>
            </a:r>
          </a:p>
        </p:txBody>
      </p:sp>
      <p:sp>
        <p:nvSpPr>
          <p:cNvPr id="60" name="Picture Placeholder 8"/>
          <p:cNvSpPr>
            <a:spLocks noGrp="1"/>
          </p:cNvSpPr>
          <p:nvPr>
            <p:ph type="pic" sz="quarter" idx="26" hasCustomPrompt="1"/>
          </p:nvPr>
        </p:nvSpPr>
        <p:spPr>
          <a:xfrm>
            <a:off x="3516636" y="1877896"/>
            <a:ext cx="2139696" cy="3794256"/>
          </a:xfrm>
        </p:spPr>
        <p:txBody>
          <a:bodyPr/>
          <a:lstStyle>
            <a:lvl1pPr>
              <a:defRPr sz="1200" baseline="0"/>
            </a:lvl1pPr>
          </a:lstStyle>
          <a:p>
            <a:r>
              <a:rPr lang="en-US" dirty="0"/>
              <a:t>Drag screenshot here</a:t>
            </a:r>
          </a:p>
        </p:txBody>
      </p:sp>
      <p:sp>
        <p:nvSpPr>
          <p:cNvPr id="61" name="Picture Placeholder 8"/>
          <p:cNvSpPr>
            <a:spLocks noGrp="1"/>
          </p:cNvSpPr>
          <p:nvPr>
            <p:ph type="pic" sz="quarter" idx="27" hasCustomPrompt="1"/>
          </p:nvPr>
        </p:nvSpPr>
        <p:spPr>
          <a:xfrm>
            <a:off x="6502917" y="1877896"/>
            <a:ext cx="2139696" cy="3794256"/>
          </a:xfrm>
        </p:spPr>
        <p:txBody>
          <a:bodyPr/>
          <a:lstStyle>
            <a:lvl1pPr>
              <a:defRPr sz="1200" baseline="0"/>
            </a:lvl1pPr>
          </a:lstStyle>
          <a:p>
            <a:r>
              <a:rPr lang="en-US" dirty="0"/>
              <a:t>Drag screenshot here</a:t>
            </a:r>
          </a:p>
        </p:txBody>
      </p:sp>
      <p:sp>
        <p:nvSpPr>
          <p:cNvPr id="62" name="Picture Placeholder 8"/>
          <p:cNvSpPr>
            <a:spLocks noGrp="1"/>
          </p:cNvSpPr>
          <p:nvPr>
            <p:ph type="pic" sz="quarter" idx="28" hasCustomPrompt="1"/>
          </p:nvPr>
        </p:nvSpPr>
        <p:spPr>
          <a:xfrm>
            <a:off x="9491516" y="1877896"/>
            <a:ext cx="2139696" cy="3794256"/>
          </a:xfrm>
        </p:spPr>
        <p:txBody>
          <a:bodyPr/>
          <a:lstStyle>
            <a:lvl1pPr>
              <a:defRPr sz="1200" baseline="0"/>
            </a:lvl1pPr>
          </a:lstStyle>
          <a:p>
            <a:r>
              <a:rPr lang="en-US" dirty="0"/>
              <a:t>Drag screenshot here</a:t>
            </a:r>
          </a:p>
        </p:txBody>
      </p:sp>
      <p:sp>
        <p:nvSpPr>
          <p:cNvPr id="3" name="Footer Placeholder 2"/>
          <p:cNvSpPr>
            <a:spLocks noGrp="1"/>
          </p:cNvSpPr>
          <p:nvPr>
            <p:ph type="ftr" sz="quarter" idx="29"/>
          </p:nvPr>
        </p:nvSpPr>
        <p:spPr>
          <a:xfrm>
            <a:off x="4038600" y="6356350"/>
            <a:ext cx="4114800" cy="365125"/>
          </a:xfrm>
          <a:prstGeom prst="rect">
            <a:avLst/>
          </a:prstGeom>
        </p:spPr>
        <p:txBody>
          <a:bodyPr/>
          <a:lstStyle/>
          <a:p>
            <a:r>
              <a:rPr lang="en-US"/>
              <a:t>Confidential and proprietary Comcast information</a:t>
            </a:r>
            <a:endParaRPr lang="en-US" dirty="0"/>
          </a:p>
        </p:txBody>
      </p:sp>
    </p:spTree>
    <p:extLst>
      <p:ext uri="{BB962C8B-B14F-4D97-AF65-F5344CB8AC3E}">
        <p14:creationId xmlns:p14="http://schemas.microsoft.com/office/powerpoint/2010/main" val="425769446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reak">
    <p:spTree>
      <p:nvGrpSpPr>
        <p:cNvPr id="1" name=""/>
        <p:cNvGrpSpPr/>
        <p:nvPr/>
      </p:nvGrpSpPr>
      <p:grpSpPr>
        <a:xfrm>
          <a:off x="0" y="0"/>
          <a:ext cx="0" cy="0"/>
          <a:chOff x="0" y="0"/>
          <a:chExt cx="0" cy="0"/>
        </a:xfrm>
      </p:grpSpPr>
      <p:sp>
        <p:nvSpPr>
          <p:cNvPr id="15" name="Title 13"/>
          <p:cNvSpPr>
            <a:spLocks noGrp="1"/>
          </p:cNvSpPr>
          <p:nvPr userDrawn="1">
            <p:ph type="title" hasCustomPrompt="1"/>
          </p:nvPr>
        </p:nvSpPr>
        <p:spPr>
          <a:xfrm>
            <a:off x="813816"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Break with Imag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17000"/>
            <a:extLst>
              <a:ext uri="{BEBA8EAE-BF5A-486C-A8C5-ECC9F3942E4B}">
                <a14:imgProps xmlns:a14="http://schemas.microsoft.com/office/drawing/2010/main">
                  <a14:imgLayer r:embed="rId3">
                    <a14:imgEffect>
                      <a14:saturation sat="0"/>
                    </a14:imgEffect>
                    <a14:imgEffect>
                      <a14:brightnessContrast bright="5000" contrast="60000"/>
                    </a14:imgEffect>
                  </a14:imgLayer>
                </a14:imgProps>
              </a:ext>
              <a:ext uri="{28A0092B-C50C-407E-A947-70E740481C1C}">
                <a14:useLocalDpi xmlns:a14="http://schemas.microsoft.com/office/drawing/2010/main" val="0"/>
              </a:ext>
            </a:extLst>
          </a:blip>
          <a:stretch>
            <a:fillRect/>
          </a:stretch>
        </p:blipFill>
        <p:spPr>
          <a:xfrm flipH="1">
            <a:off x="0" y="-1"/>
            <a:ext cx="12192000" cy="6850989"/>
          </a:xfrm>
          <a:prstGeom prst="rect">
            <a:avLst/>
          </a:prstGeom>
        </p:spPr>
      </p:pic>
      <p:sp>
        <p:nvSpPr>
          <p:cNvPr id="15" name="Title 13"/>
          <p:cNvSpPr>
            <a:spLocks noGrp="1"/>
          </p:cNvSpPr>
          <p:nvPr userDrawn="1">
            <p:ph type="title" hasCustomPrompt="1"/>
          </p:nvPr>
        </p:nvSpPr>
        <p:spPr>
          <a:xfrm>
            <a:off x="813816"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reak with Imag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4213" b="48287"/>
          <a:stretch/>
        </p:blipFill>
        <p:spPr>
          <a:xfrm>
            <a:off x="0" y="0"/>
            <a:ext cx="12192000" cy="6858000"/>
          </a:xfrm>
          <a:prstGeom prst="rect">
            <a:avLst/>
          </a:prstGeom>
        </p:spPr>
      </p:pic>
      <p:sp>
        <p:nvSpPr>
          <p:cNvPr id="15" name="Title 13"/>
          <p:cNvSpPr>
            <a:spLocks noGrp="1"/>
          </p:cNvSpPr>
          <p:nvPr userDrawn="1">
            <p:ph type="title" hasCustomPrompt="1"/>
          </p:nvPr>
        </p:nvSpPr>
        <p:spPr>
          <a:xfrm>
            <a:off x="813816"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reak with Image 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0625" b="41875"/>
          <a:stretch/>
        </p:blipFill>
        <p:spPr>
          <a:xfrm>
            <a:off x="0" y="0"/>
            <a:ext cx="12192000" cy="6858000"/>
          </a:xfrm>
          <a:prstGeom prst="rect">
            <a:avLst/>
          </a:prstGeom>
        </p:spPr>
      </p:pic>
      <p:sp>
        <p:nvSpPr>
          <p:cNvPr id="15" name="Title 13"/>
          <p:cNvSpPr>
            <a:spLocks noGrp="1"/>
          </p:cNvSpPr>
          <p:nvPr userDrawn="1">
            <p:ph type="title" hasCustomPrompt="1"/>
          </p:nvPr>
        </p:nvSpPr>
        <p:spPr>
          <a:xfrm>
            <a:off x="813816" y="2563316"/>
            <a:ext cx="10515600" cy="1859603"/>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divider</a:t>
            </a:r>
            <a:br>
              <a:rPr lang="en-US" dirty="0"/>
            </a:br>
            <a:r>
              <a:rPr lang="en-US" dirty="0"/>
              <a:t>title style</a:t>
            </a:r>
          </a:p>
        </p:txBody>
      </p:sp>
    </p:spTree>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reak with Long Title">
    <p:spTree>
      <p:nvGrpSpPr>
        <p:cNvPr id="1" name=""/>
        <p:cNvGrpSpPr/>
        <p:nvPr/>
      </p:nvGrpSpPr>
      <p:grpSpPr>
        <a:xfrm>
          <a:off x="0" y="0"/>
          <a:ext cx="0" cy="0"/>
          <a:chOff x="0" y="0"/>
          <a:chExt cx="0" cy="0"/>
        </a:xfrm>
      </p:grpSpPr>
      <p:sp>
        <p:nvSpPr>
          <p:cNvPr id="15" name="Title 13"/>
          <p:cNvSpPr>
            <a:spLocks noGrp="1"/>
          </p:cNvSpPr>
          <p:nvPr>
            <p:ph type="title" hasCustomPrompt="1"/>
          </p:nvPr>
        </p:nvSpPr>
        <p:spPr>
          <a:xfrm>
            <a:off x="813816" y="2100578"/>
            <a:ext cx="10515600" cy="2656844"/>
          </a:xfrm>
          <a:prstGeom prst="rect">
            <a:avLst/>
          </a:prstGeom>
        </p:spPr>
        <p:txBody>
          <a:bodyPr lIns="0" tIns="0" rIns="0" bIns="0" anchor="ctr"/>
          <a:lstStyle>
            <a:lvl1pPr marL="0" algn="l" defTabSz="914400" rtl="0" eaLnBrk="1" latinLnBrk="0" hangingPunct="1">
              <a:lnSpc>
                <a:spcPts val="7600"/>
              </a:lnSpc>
              <a:spcBef>
                <a:spcPct val="0"/>
              </a:spcBef>
              <a:buNone/>
              <a:defRPr lang="en-US" sz="7200" kern="1200" cap="all" spc="200">
                <a:solidFill>
                  <a:schemeClr val="tx2"/>
                </a:solidFill>
                <a:latin typeface="Gotham Light" charset="0"/>
                <a:ea typeface="Gotham Light" charset="0"/>
                <a:cs typeface="Gotham Light" charset="0"/>
              </a:defRPr>
            </a:lvl1pPr>
          </a:lstStyle>
          <a:p>
            <a:r>
              <a:rPr lang="en-US" dirty="0"/>
              <a:t>Larger divider</a:t>
            </a:r>
            <a:br>
              <a:rPr lang="en-US" dirty="0"/>
            </a:br>
            <a:r>
              <a:rPr lang="en-US" dirty="0"/>
              <a:t>title style </a:t>
            </a:r>
          </a:p>
        </p:txBody>
      </p:sp>
    </p:spTree>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llout">
    <p:spTree>
      <p:nvGrpSpPr>
        <p:cNvPr id="1" name=""/>
        <p:cNvGrpSpPr/>
        <p:nvPr/>
      </p:nvGrpSpPr>
      <p:grpSpPr>
        <a:xfrm>
          <a:off x="0" y="0"/>
          <a:ext cx="0" cy="0"/>
          <a:chOff x="0" y="0"/>
          <a:chExt cx="0" cy="0"/>
        </a:xfrm>
      </p:grpSpPr>
      <p:sp>
        <p:nvSpPr>
          <p:cNvPr id="4" name="Title 3"/>
          <p:cNvSpPr>
            <a:spLocks noGrp="1"/>
          </p:cNvSpPr>
          <p:nvPr userDrawn="1">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7" name="TextBox 6"/>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sp>
        <p:nvSpPr>
          <p:cNvPr id="9" name="Content Placeholder 8"/>
          <p:cNvSpPr>
            <a:spLocks noGrp="1"/>
          </p:cNvSpPr>
          <p:nvPr userDrawn="1">
            <p:ph sz="quarter" idx="10"/>
          </p:nvPr>
        </p:nvSpPr>
        <p:spPr>
          <a:xfrm>
            <a:off x="812184" y="1590675"/>
            <a:ext cx="6005661" cy="36883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1" name="Content Placeholder 19"/>
          <p:cNvSpPr>
            <a:spLocks noGrp="1"/>
          </p:cNvSpPr>
          <p:nvPr userDrawn="1">
            <p:ph sz="quarter" idx="11"/>
          </p:nvPr>
        </p:nvSpPr>
        <p:spPr>
          <a:xfrm>
            <a:off x="8050213" y="1590675"/>
            <a:ext cx="3303587" cy="3687763"/>
          </a:xfrm>
          <a:prstGeom prst="rect">
            <a:avLst/>
          </a:prstGeom>
        </p:spPr>
        <p:txBody>
          <a:bodyPr lIns="0" tIns="0" rIns="0" bIns="0"/>
          <a:lstStyle>
            <a:lvl1pPr marL="0" indent="0" algn="l" defTabSz="914400" rtl="0" eaLnBrk="1" fontAlgn="base" latinLnBrk="0" hangingPunct="1">
              <a:lnSpc>
                <a:spcPct val="100000"/>
              </a:lnSpc>
              <a:spcBef>
                <a:spcPts val="2400"/>
              </a:spcBef>
              <a:spcAft>
                <a:spcPct val="0"/>
              </a:spcAft>
              <a:buFont typeface="Arial"/>
              <a:buNone/>
              <a:defRPr lang="en-US" sz="2400" kern="0" smtClean="0">
                <a:solidFill>
                  <a:sysClr val="windowText" lastClr="000000"/>
                </a:solidFill>
                <a:latin typeface="Gotham Light" charset="0"/>
                <a:ea typeface="Gotham Light" charset="0"/>
                <a:cs typeface="Gotham Light" charset="0"/>
              </a:defRPr>
            </a:lvl1pPr>
          </a:lstStyle>
          <a:p>
            <a:pPr lvl="0"/>
            <a:r>
              <a:rPr lang="en-US" dirty="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extLst mod="1">
    <p:ext uri="{DCECCB84-F9BA-43D5-87BE-67443E8EF086}">
      <p15:sldGuideLst xmlns:p15="http://schemas.microsoft.com/office/powerpoint/2012/main" xmlns="">
        <p15:guide id="1" orient="horz" pos="7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s">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18" name="Content Placeholder 8"/>
          <p:cNvSpPr>
            <a:spLocks noGrp="1"/>
          </p:cNvSpPr>
          <p:nvPr>
            <p:ph sz="quarter" idx="10"/>
          </p:nvPr>
        </p:nvSpPr>
        <p:spPr>
          <a:xfrm>
            <a:off x="6328009" y="1590675"/>
            <a:ext cx="4411744"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20" name="Content Placeholder 8"/>
          <p:cNvSpPr>
            <a:spLocks noGrp="1"/>
          </p:cNvSpPr>
          <p:nvPr>
            <p:ph sz="quarter" idx="11"/>
          </p:nvPr>
        </p:nvSpPr>
        <p:spPr>
          <a:xfrm>
            <a:off x="815733" y="1590675"/>
            <a:ext cx="4411744"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3" name="TextBox 32"/>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ullets">
    <p:spTree>
      <p:nvGrpSpPr>
        <p:cNvPr id="1" name=""/>
        <p:cNvGrpSpPr/>
        <p:nvPr/>
      </p:nvGrpSpPr>
      <p:grpSpPr>
        <a:xfrm>
          <a:off x="0" y="0"/>
          <a:ext cx="0" cy="0"/>
          <a:chOff x="0" y="0"/>
          <a:chExt cx="0" cy="0"/>
        </a:xfrm>
      </p:grpSpPr>
      <p:sp>
        <p:nvSpPr>
          <p:cNvPr id="16" name="Title 3"/>
          <p:cNvSpPr>
            <a:spLocks noGrp="1"/>
          </p:cNvSpPr>
          <p:nvPr>
            <p:ph type="title" hasCustomPrompt="1"/>
          </p:nvPr>
        </p:nvSpPr>
        <p:spPr>
          <a:xfrm>
            <a:off x="814948" y="440048"/>
            <a:ext cx="10515600" cy="769594"/>
          </a:xfrm>
          <a:prstGeom prst="rect">
            <a:avLst/>
          </a:prstGeom>
        </p:spPr>
        <p:txBody>
          <a:bodyPr lIns="0" tIns="0" rIns="0" bIns="0" anchor="ctr"/>
          <a:lstStyle>
            <a:lvl1pPr marL="0" algn="l" defTabSz="914400" rtl="0" eaLnBrk="1" latinLnBrk="0" hangingPunct="1">
              <a:lnSpc>
                <a:spcPts val="3600"/>
              </a:lnSpc>
              <a:spcBef>
                <a:spcPct val="0"/>
              </a:spcBef>
              <a:buNone/>
              <a:defRPr lang="en-US" sz="3200" b="1" kern="1200" cap="all" spc="200" baseline="0">
                <a:solidFill>
                  <a:schemeClr val="tx2"/>
                </a:solidFill>
                <a:latin typeface="Gotham" charset="0"/>
                <a:ea typeface="Gotham" charset="0"/>
                <a:cs typeface="Gotham" charset="0"/>
              </a:defRPr>
            </a:lvl1pPr>
          </a:lstStyle>
          <a:p>
            <a:r>
              <a:rPr lang="en-US" dirty="0"/>
              <a:t>Presentation title style</a:t>
            </a:r>
          </a:p>
        </p:txBody>
      </p:sp>
      <p:sp>
        <p:nvSpPr>
          <p:cNvPr id="20" name="Content Placeholder 8"/>
          <p:cNvSpPr>
            <a:spLocks noGrp="1"/>
          </p:cNvSpPr>
          <p:nvPr>
            <p:ph sz="quarter" idx="11"/>
          </p:nvPr>
        </p:nvSpPr>
        <p:spPr>
          <a:xfrm>
            <a:off x="815732" y="1590675"/>
            <a:ext cx="2971800"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7" name="Content Placeholder 8"/>
          <p:cNvSpPr>
            <a:spLocks noGrp="1"/>
          </p:cNvSpPr>
          <p:nvPr>
            <p:ph sz="quarter" idx="12"/>
          </p:nvPr>
        </p:nvSpPr>
        <p:spPr>
          <a:xfrm>
            <a:off x="4586454" y="1590675"/>
            <a:ext cx="2971800"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19" name="Content Placeholder 8"/>
          <p:cNvSpPr>
            <a:spLocks noGrp="1"/>
          </p:cNvSpPr>
          <p:nvPr>
            <p:ph sz="quarter" idx="13"/>
          </p:nvPr>
        </p:nvSpPr>
        <p:spPr>
          <a:xfrm>
            <a:off x="8357176" y="1590675"/>
            <a:ext cx="2971800" cy="4074835"/>
          </a:xfrm>
          <a:prstGeom prst="rect">
            <a:avLst/>
          </a:prstGeom>
        </p:spPr>
        <p:txBody>
          <a:bodyPr lIns="0" tIns="0" rIns="0" bIns="0"/>
          <a:lstStyle>
            <a:lvl1pPr marL="0" indent="0">
              <a:buNone/>
              <a:defRPr lang="en-US" sz="1800" b="1" i="0" kern="0" cap="all" dirty="0" smtClean="0">
                <a:solidFill>
                  <a:srgbClr val="2B9CD8"/>
                </a:solidFill>
                <a:latin typeface="Gotham" charset="0"/>
                <a:ea typeface="Gotham" charset="0"/>
                <a:cs typeface="Gotham" charset="0"/>
              </a:defRPr>
            </a:lvl1pPr>
            <a:lvl2pPr marL="228600" indent="-228600" algn="l" defTabSz="914400" rtl="0" eaLnBrk="1" latinLnBrk="0" hangingPunct="1">
              <a:lnSpc>
                <a:spcPts val="1800"/>
              </a:lnSpc>
              <a:spcBef>
                <a:spcPts val="1200"/>
              </a:spcBef>
              <a:buClr>
                <a:schemeClr val="accent1"/>
              </a:buClr>
              <a:buFont typeface="Arial"/>
              <a:buChar char="•"/>
              <a:defRPr lang="en-US" sz="1800" kern="1200" dirty="0" smtClean="0">
                <a:solidFill>
                  <a:schemeClr val="tx2"/>
                </a:solidFill>
                <a:latin typeface="Gotham Light" charset="0"/>
                <a:ea typeface="Gotham Light" charset="0"/>
                <a:cs typeface="Gotham Light" charset="0"/>
              </a:defRPr>
            </a:lvl2pPr>
            <a:lvl3pPr marL="514350" indent="-285750">
              <a:defRPr lang="en-US" sz="1400" kern="1200" dirty="0" smtClean="0">
                <a:solidFill>
                  <a:schemeClr val="tx2"/>
                </a:solidFill>
                <a:latin typeface="Gotham Light" charset="0"/>
                <a:ea typeface="Gotham Light" charset="0"/>
                <a:cs typeface="Gotham Light" charset="0"/>
              </a:defRPr>
            </a:lvl3pPr>
          </a:lstStyle>
          <a:p>
            <a:pPr lvl="0"/>
            <a:r>
              <a:rPr lang="en-US" dirty="0"/>
              <a:t>Click to edit Master text styles</a:t>
            </a:r>
          </a:p>
          <a:p>
            <a:pPr lvl="1"/>
            <a:r>
              <a:rPr lang="en-US" dirty="0"/>
              <a:t>Second level</a:t>
            </a:r>
          </a:p>
          <a:p>
            <a:pPr marL="457200" lvl="1" indent="-228600" algn="l" defTabSz="914400" rtl="0" eaLnBrk="1" latinLnBrk="0" hangingPunct="1">
              <a:lnSpc>
                <a:spcPts val="1800"/>
              </a:lnSpc>
              <a:spcBef>
                <a:spcPts val="400"/>
              </a:spcBef>
              <a:buClr>
                <a:schemeClr val="accent1"/>
              </a:buClr>
              <a:buFont typeface=".AppleSystemUIFont" charset="-120"/>
              <a:buChar char="–"/>
            </a:pPr>
            <a:r>
              <a:rPr lang="en-US" dirty="0"/>
              <a:t>Third level</a:t>
            </a:r>
          </a:p>
        </p:txBody>
      </p:sp>
      <p:sp>
        <p:nvSpPr>
          <p:cNvPr id="34" name="TextBox 33"/>
          <p:cNvSpPr txBox="1"/>
          <p:nvPr userDrawn="1"/>
        </p:nvSpPr>
        <p:spPr>
          <a:xfrm>
            <a:off x="819804" y="6400800"/>
            <a:ext cx="377071" cy="457200"/>
          </a:xfrm>
          <a:prstGeom prst="rect">
            <a:avLst/>
          </a:prstGeom>
          <a:noFill/>
        </p:spPr>
        <p:txBody>
          <a:bodyPr wrap="square" lIns="0" tIns="0" rIns="0" bIns="0" rtlCol="0">
            <a:noAutofit/>
          </a:bodyPr>
          <a:lstStyle/>
          <a:p>
            <a:fld id="{55B6A344-D51B-3743-AE60-3AAE9FE29C10}" type="slidenum">
              <a:rPr lang="en-US" sz="800" b="1" i="0" spc="200" baseline="0" smtClean="0">
                <a:solidFill>
                  <a:schemeClr val="bg2"/>
                </a:solidFill>
                <a:latin typeface="Gotham" charset="0"/>
                <a:ea typeface="Gotham" charset="0"/>
                <a:cs typeface="Gotham" charset="0"/>
              </a:rPr>
              <a:t>‹#›</a:t>
            </a:fld>
            <a:endParaRPr lang="en-US" sz="800" b="1" i="0" spc="200" baseline="0" dirty="0">
              <a:solidFill>
                <a:schemeClr val="bg2"/>
              </a:solidFill>
              <a:latin typeface="Gotham" charset="0"/>
              <a:ea typeface="Gotham" charset="0"/>
              <a:cs typeface="Gotham"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4025" y="6174378"/>
            <a:ext cx="1039550" cy="36576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23" Type="http://schemas.microsoft.com/office/2007/relationships/hdphoto" Target="../media/hdphoto1.wdp"/><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1">
            <a:alphaModFix amt="50000"/>
            <a:extLst>
              <a:ext uri="{28A0092B-C50C-407E-A947-70E740481C1C}">
                <a14:useLocalDpi xmlns:a14="http://schemas.microsoft.com/office/drawing/2010/main" val="0"/>
              </a:ext>
            </a:extLst>
          </a:blip>
          <a:stretch>
            <a:fillRect/>
          </a:stretch>
        </p:blipFill>
        <p:spPr>
          <a:xfrm>
            <a:off x="4070" y="0"/>
            <a:ext cx="12187930" cy="6856468"/>
          </a:xfrm>
          <a:prstGeom prst="rect">
            <a:avLst/>
          </a:prstGeom>
          <a:noFill/>
        </p:spPr>
      </p:pic>
      <p:pic>
        <p:nvPicPr>
          <p:cNvPr id="8" name="Picture 7"/>
          <p:cNvPicPr>
            <a:picLocks noChangeAspect="1"/>
          </p:cNvPicPr>
          <p:nvPr userDrawn="1"/>
        </p:nvPicPr>
        <p:blipFill rotWithShape="1">
          <a:blip r:embed="rId22">
            <a:alphaModFix amt="53000"/>
            <a:extLst>
              <a:ext uri="{BEBA8EAE-BF5A-486C-A8C5-ECC9F3942E4B}">
                <a14:imgProps xmlns:a14="http://schemas.microsoft.com/office/drawing/2010/main">
                  <a14:imgLayer r:embed="rId23">
                    <a14:imgEffect>
                      <a14:saturation sat="0"/>
                    </a14:imgEffect>
                    <a14:imgEffect>
                      <a14:brightnessContrast bright="100000"/>
                    </a14:imgEffect>
                  </a14:imgLayer>
                </a14:imgProps>
              </a:ext>
              <a:ext uri="{28A0092B-C50C-407E-A947-70E740481C1C}">
                <a14:useLocalDpi xmlns:a14="http://schemas.microsoft.com/office/drawing/2010/main" val="0"/>
              </a:ext>
            </a:extLst>
          </a:blip>
          <a:srcRect l="-1" r="3886" b="30364"/>
          <a:stretch/>
        </p:blipFill>
        <p:spPr>
          <a:xfrm>
            <a:off x="7564336" y="3505200"/>
            <a:ext cx="4627663" cy="3352800"/>
          </a:xfrm>
          <a:prstGeom prst="rect">
            <a:avLst/>
          </a:prstGeom>
          <a:effectLst/>
        </p:spPr>
      </p:pic>
      <p:pic>
        <p:nvPicPr>
          <p:cNvPr id="15" name="Picture 14"/>
          <p:cNvPicPr>
            <a:picLocks noChangeAspect="1"/>
          </p:cNvPicPr>
          <p:nvPr userDrawn="1"/>
        </p:nvPicPr>
        <p:blipFill rotWithShape="1">
          <a:blip r:embed="rId22">
            <a:alphaModFix amt="53000"/>
            <a:extLst>
              <a:ext uri="{BEBA8EAE-BF5A-486C-A8C5-ECC9F3942E4B}">
                <a14:imgProps xmlns:a14="http://schemas.microsoft.com/office/drawing/2010/main">
                  <a14:imgLayer r:embed="rId23">
                    <a14:imgEffect>
                      <a14:saturation sat="0"/>
                    </a14:imgEffect>
                    <a14:imgEffect>
                      <a14:brightnessContrast bright="100000"/>
                    </a14:imgEffect>
                  </a14:imgLayer>
                </a14:imgProps>
              </a:ext>
              <a:ext uri="{28A0092B-C50C-407E-A947-70E740481C1C}">
                <a14:useLocalDpi xmlns:a14="http://schemas.microsoft.com/office/drawing/2010/main" val="0"/>
              </a:ext>
            </a:extLst>
          </a:blip>
          <a:srcRect l="-1" r="3886" b="30364"/>
          <a:stretch/>
        </p:blipFill>
        <p:spPr>
          <a:xfrm rot="10800000" flipH="1">
            <a:off x="4682067" y="-1"/>
            <a:ext cx="7509931" cy="5441039"/>
          </a:xfrm>
          <a:prstGeom prst="rect">
            <a:avLst/>
          </a:prstGeom>
          <a:effectLst/>
        </p:spPr>
      </p:pic>
    </p:spTree>
    <p:extLst>
      <p:ext uri="{BB962C8B-B14F-4D97-AF65-F5344CB8AC3E}">
        <p14:creationId xmlns:p14="http://schemas.microsoft.com/office/powerpoint/2010/main" val="12877213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91" r:id="rId3"/>
    <p:sldLayoutId id="2147483693" r:id="rId4"/>
    <p:sldLayoutId id="2147483694" r:id="rId5"/>
    <p:sldLayoutId id="2147483655" r:id="rId6"/>
    <p:sldLayoutId id="2147483651" r:id="rId7"/>
    <p:sldLayoutId id="2147483652" r:id="rId8"/>
    <p:sldLayoutId id="2147483657" r:id="rId9"/>
    <p:sldLayoutId id="2147483658" r:id="rId10"/>
    <p:sldLayoutId id="2147483653" r:id="rId11"/>
    <p:sldLayoutId id="2147483656" r:id="rId12"/>
    <p:sldLayoutId id="2147483650" r:id="rId13"/>
    <p:sldLayoutId id="2147483659" r:id="rId14"/>
    <p:sldLayoutId id="2147483660" r:id="rId15"/>
    <p:sldLayoutId id="2147483661" r:id="rId16"/>
    <p:sldLayoutId id="2147483662" r:id="rId17"/>
    <p:sldLayoutId id="2147483663" r:id="rId18"/>
    <p:sldLayoutId id="214748369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28" userDrawn="1">
          <p15:clr>
            <a:srgbClr val="5ACBF0"/>
          </p15:clr>
        </p15:guide>
        <p15:guide id="2" pos="504"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emf"/><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7.xml"/><Relationship Id="rId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6.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4.pn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tiff"/><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g"/><Relationship Id="rId1" Type="http://schemas.openxmlformats.org/officeDocument/2006/relationships/slideLayout" Target="../slideLayouts/slideLayout19.xml"/><Relationship Id="rId2" Type="http://schemas.openxmlformats.org/officeDocument/2006/relationships/image" Target="../media/image26.jpeg"/></Relationships>
</file>

<file path=ppt/slides/_rels/slide7.xml.rels><?xml version="1.0" encoding="UTF-8" standalone="yes"?>
<Relationships xmlns="http://schemas.openxmlformats.org/package/2006/relationships"><Relationship Id="rId11" Type="http://schemas.openxmlformats.org/officeDocument/2006/relationships/image" Target="../media/image35.tiff"/><Relationship Id="rId12" Type="http://schemas.openxmlformats.org/officeDocument/2006/relationships/image" Target="../media/image36.png"/><Relationship Id="rId13"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32.png"/><Relationship Id="rId6" Type="http://schemas.openxmlformats.org/officeDocument/2006/relationships/image" Target="../media/image33.tiff"/><Relationship Id="rId7" Type="http://schemas.openxmlformats.org/officeDocument/2006/relationships/image" Target="../media/image34.tiff"/><Relationship Id="rId8" Type="http://schemas.openxmlformats.org/officeDocument/2006/relationships/image" Target="../media/image20.png"/><Relationship Id="rId9" Type="http://schemas.openxmlformats.org/officeDocument/2006/relationships/image" Target="../media/image25.png"/><Relationship Id="rId10" Type="http://schemas.openxmlformats.org/officeDocument/2006/relationships/image" Target="../media/image22.png"/></Relationships>
</file>

<file path=ppt/slides/_rels/slide8.xml.rels><?xml version="1.0" encoding="UTF-8" standalone="yes"?>
<Relationships xmlns="http://schemas.openxmlformats.org/package/2006/relationships"><Relationship Id="rId11" Type="http://schemas.openxmlformats.org/officeDocument/2006/relationships/image" Target="../media/image35.tiff"/><Relationship Id="rId12" Type="http://schemas.openxmlformats.org/officeDocument/2006/relationships/image" Target="../media/image36.png"/><Relationship Id="rId13"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32.png"/><Relationship Id="rId6" Type="http://schemas.openxmlformats.org/officeDocument/2006/relationships/image" Target="../media/image33.tiff"/><Relationship Id="rId7" Type="http://schemas.openxmlformats.org/officeDocument/2006/relationships/image" Target="../media/image34.tiff"/><Relationship Id="rId8" Type="http://schemas.openxmlformats.org/officeDocument/2006/relationships/image" Target="../media/image20.png"/><Relationship Id="rId9" Type="http://schemas.openxmlformats.org/officeDocument/2006/relationships/image" Target="../media/image25.png"/><Relationship Id="rId10"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13344" y="672124"/>
            <a:ext cx="10158953" cy="3871598"/>
          </a:xfrm>
          <a:prstGeom prst="rect">
            <a:avLst/>
          </a:prstGeom>
        </p:spPr>
        <p:txBody>
          <a:bodyPr lIns="0" tIns="0" rIns="0" bIns="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600"/>
              </a:lnSpc>
            </a:pPr>
            <a:r>
              <a:rPr lang="en-US" sz="4000" cap="all" spc="200" dirty="0">
                <a:solidFill>
                  <a:schemeClr val="tx2"/>
                </a:solidFill>
                <a:latin typeface="Gotham Light" charset="0"/>
                <a:ea typeface="Gotham Light" charset="0"/>
                <a:cs typeface="Gotham Light" charset="0"/>
              </a:rPr>
              <a:t>Machine Learning meets </a:t>
            </a:r>
            <a:r>
              <a:rPr lang="en-US" sz="4000" cap="all" spc="200" dirty="0" err="1">
                <a:solidFill>
                  <a:schemeClr val="tx2"/>
                </a:solidFill>
                <a:latin typeface="Gotham Light" charset="0"/>
                <a:ea typeface="Gotham Light" charset="0"/>
                <a:cs typeface="Gotham Light" charset="0"/>
              </a:rPr>
              <a:t>DevOPS</a:t>
            </a:r>
            <a:r>
              <a:rPr lang="en-US" sz="4000" cap="all" spc="200" dirty="0">
                <a:solidFill>
                  <a:schemeClr val="tx2"/>
                </a:solidFill>
                <a:latin typeface="Gotham Light" charset="0"/>
                <a:ea typeface="Gotham Light" charset="0"/>
                <a:cs typeface="Gotham Light" charset="0"/>
              </a:rPr>
              <a:t>: Paying DOWN the high interest credit card</a:t>
            </a:r>
          </a:p>
        </p:txBody>
      </p:sp>
      <p:sp>
        <p:nvSpPr>
          <p:cNvPr id="13" name="Subtitle 2"/>
          <p:cNvSpPr txBox="1">
            <a:spLocks/>
          </p:cNvSpPr>
          <p:nvPr/>
        </p:nvSpPr>
        <p:spPr>
          <a:xfrm>
            <a:off x="851052" y="4769963"/>
            <a:ext cx="9433994" cy="1763699"/>
          </a:xfrm>
          <a:prstGeom prst="rect">
            <a:avLst/>
          </a:prstGeom>
        </p:spPr>
        <p:txBody>
          <a:bodyPr lIns="0" tIns="0" rIns="0" bIns="0"/>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Gotham" charset="0"/>
                <a:ea typeface="Gotham" charset="0"/>
                <a:cs typeface="Gotham" charset="0"/>
              </a:rPr>
              <a:t>Sameer Wadkar, Senior Principal Architect</a:t>
            </a:r>
            <a:br>
              <a:rPr lang="en-US" sz="1800" b="1" dirty="0">
                <a:solidFill>
                  <a:schemeClr val="accent1"/>
                </a:solidFill>
                <a:latin typeface="Gotham" charset="0"/>
                <a:ea typeface="Gotham" charset="0"/>
                <a:cs typeface="Gotham" charset="0"/>
              </a:rPr>
            </a:br>
            <a:r>
              <a:rPr lang="en-US" sz="1800" b="1" dirty="0" err="1">
                <a:solidFill>
                  <a:schemeClr val="accent1"/>
                </a:solidFill>
                <a:latin typeface="Gotham" charset="0"/>
                <a:ea typeface="Gotham" charset="0"/>
                <a:cs typeface="Gotham" charset="0"/>
              </a:rPr>
              <a:t>Nabeel</a:t>
            </a:r>
            <a:r>
              <a:rPr lang="en-US" sz="1800" b="1" dirty="0">
                <a:solidFill>
                  <a:schemeClr val="accent1"/>
                </a:solidFill>
                <a:latin typeface="Gotham" charset="0"/>
                <a:ea typeface="Gotham" charset="0"/>
                <a:cs typeface="Gotham" charset="0"/>
              </a:rPr>
              <a:t> </a:t>
            </a:r>
            <a:r>
              <a:rPr lang="en-US" sz="1800" b="1" dirty="0" err="1">
                <a:solidFill>
                  <a:schemeClr val="accent1"/>
                </a:solidFill>
                <a:latin typeface="Gotham" charset="0"/>
                <a:ea typeface="Gotham" charset="0"/>
                <a:cs typeface="Gotham" charset="0"/>
              </a:rPr>
              <a:t>Sarwar</a:t>
            </a:r>
            <a:r>
              <a:rPr lang="en-US" sz="1800" b="1" dirty="0">
                <a:solidFill>
                  <a:schemeClr val="accent1"/>
                </a:solidFill>
                <a:latin typeface="Gotham" charset="0"/>
                <a:ea typeface="Gotham" charset="0"/>
                <a:cs typeface="Gotham" charset="0"/>
              </a:rPr>
              <a:t>, Machine Learning Engineer</a:t>
            </a:r>
          </a:p>
          <a:p>
            <a:pPr marL="0" indent="0">
              <a:buNone/>
            </a:pPr>
            <a:endParaRPr lang="en-US" sz="1800" b="1" dirty="0">
              <a:solidFill>
                <a:schemeClr val="accent1"/>
              </a:solidFill>
              <a:latin typeface="Gotham" charset="0"/>
              <a:ea typeface="Gotham" charset="0"/>
              <a:cs typeface="Gotham" charset="0"/>
            </a:endParaRPr>
          </a:p>
          <a:p>
            <a:pPr marL="0" indent="0">
              <a:buNone/>
            </a:pPr>
            <a:endParaRPr lang="en-US" sz="1800" b="1" dirty="0">
              <a:solidFill>
                <a:schemeClr val="accent1"/>
              </a:solidFill>
              <a:latin typeface="Gotham" charset="0"/>
              <a:ea typeface="Gotham" charset="0"/>
              <a:cs typeface="Gotham" charset="0"/>
            </a:endParaRPr>
          </a:p>
          <a:p>
            <a:pPr marL="0" indent="0">
              <a:buNone/>
            </a:pPr>
            <a:r>
              <a:rPr lang="en-US" sz="1800" b="1" dirty="0">
                <a:solidFill>
                  <a:schemeClr val="accent1"/>
                </a:solidFill>
                <a:latin typeface="Gotham" charset="0"/>
                <a:ea typeface="Gotham" charset="0"/>
                <a:cs typeface="Gotham" charset="0"/>
              </a:rPr>
              <a:t>1 May, 2018</a:t>
            </a:r>
          </a:p>
        </p:txBody>
      </p:sp>
    </p:spTree>
    <p:extLst>
      <p:ext uri="{BB962C8B-B14F-4D97-AF65-F5344CB8AC3E}">
        <p14:creationId xmlns:p14="http://schemas.microsoft.com/office/powerpoint/2010/main" val="29907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near real time</a:t>
            </a:r>
            <a:br>
              <a:rPr lang="en-US" dirty="0"/>
            </a:br>
            <a:r>
              <a:rPr lang="en-US" dirty="0"/>
              <a:t>prediction Use Case</a:t>
            </a:r>
          </a:p>
        </p:txBody>
      </p:sp>
      <p:sp>
        <p:nvSpPr>
          <p:cNvPr id="3" name="Content Placeholder 2"/>
          <p:cNvSpPr>
            <a:spLocks noGrp="1"/>
          </p:cNvSpPr>
          <p:nvPr>
            <p:ph sz="quarter" idx="10"/>
          </p:nvPr>
        </p:nvSpPr>
        <p:spPr>
          <a:xfrm>
            <a:off x="812184" y="1590675"/>
            <a:ext cx="6005661" cy="4919540"/>
          </a:xfrm>
        </p:spPr>
        <p:txBody>
          <a:bodyPr/>
          <a:lstStyle/>
          <a:p>
            <a:r>
              <a:rPr lang="en-US" dirty="0"/>
              <a:t>Customer runs a “speed test”</a:t>
            </a:r>
          </a:p>
          <a:p>
            <a:endParaRPr lang="en-US" dirty="0"/>
          </a:p>
          <a:p>
            <a:r>
              <a:rPr lang="en-US" dirty="0"/>
              <a:t>Event triggers a prediction flow</a:t>
            </a:r>
          </a:p>
          <a:p>
            <a:endParaRPr lang="en-US" dirty="0"/>
          </a:p>
          <a:p>
            <a:r>
              <a:rPr lang="en-US" dirty="0"/>
              <a:t>Enrich with network health and other indicators</a:t>
            </a:r>
          </a:p>
          <a:p>
            <a:endParaRPr lang="en-US" dirty="0"/>
          </a:p>
          <a:p>
            <a:r>
              <a:rPr lang="en-US" dirty="0"/>
              <a:t>Execute ML model</a:t>
            </a:r>
          </a:p>
          <a:p>
            <a:endParaRPr lang="en-US" dirty="0"/>
          </a:p>
          <a:p>
            <a:r>
              <a:rPr lang="en-US" dirty="0"/>
              <a:t>Predict whether it is a </a:t>
            </a:r>
            <a:r>
              <a:rPr lang="en-US" dirty="0" err="1"/>
              <a:t>wifi</a:t>
            </a:r>
            <a:r>
              <a:rPr lang="en-US" dirty="0"/>
              <a:t>, modem, or network issue</a:t>
            </a:r>
          </a:p>
          <a:p>
            <a:endParaRPr lang="en-US" dirty="0"/>
          </a:p>
        </p:txBody>
      </p:sp>
      <p:pic>
        <p:nvPicPr>
          <p:cNvPr id="8" name="Picture 7"/>
          <p:cNvPicPr>
            <a:picLocks noChangeAspect="1"/>
          </p:cNvPicPr>
          <p:nvPr/>
        </p:nvPicPr>
        <p:blipFill>
          <a:blip r:embed="rId2"/>
          <a:stretch>
            <a:fillRect/>
          </a:stretch>
        </p:blipFill>
        <p:spPr>
          <a:xfrm>
            <a:off x="7322850" y="257907"/>
            <a:ext cx="4633486" cy="649458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077" y="351198"/>
            <a:ext cx="406400" cy="262806"/>
          </a:xfrm>
          <a:prstGeom prst="rect">
            <a:avLst/>
          </a:prstGeom>
        </p:spPr>
      </p:pic>
    </p:spTree>
    <p:extLst>
      <p:ext uri="{BB962C8B-B14F-4D97-AF65-F5344CB8AC3E}">
        <p14:creationId xmlns:p14="http://schemas.microsoft.com/office/powerpoint/2010/main" val="2424508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USE CASE</a:t>
            </a:r>
          </a:p>
        </p:txBody>
      </p:sp>
      <p:sp>
        <p:nvSpPr>
          <p:cNvPr id="3" name="Content Placeholder 2"/>
          <p:cNvSpPr>
            <a:spLocks noGrp="1"/>
          </p:cNvSpPr>
          <p:nvPr>
            <p:ph sz="quarter" idx="10"/>
          </p:nvPr>
        </p:nvSpPr>
        <p:spPr>
          <a:xfrm>
            <a:off x="812184" y="4190999"/>
            <a:ext cx="6005661" cy="2319215"/>
          </a:xfrm>
        </p:spPr>
        <p:txBody>
          <a:bodyPr/>
          <a:lstStyle/>
          <a:p>
            <a:r>
              <a:rPr lang="en-US" dirty="0"/>
              <a:t>ML Based decision engine needs to learn that rebooting the box is unlikely to help</a:t>
            </a:r>
          </a:p>
          <a:p>
            <a:r>
              <a:rPr lang="en-US" dirty="0"/>
              <a:t>INPUT: CURRENT STATE OF THE CUSTOMER</a:t>
            </a:r>
          </a:p>
          <a:p>
            <a:r>
              <a:rPr lang="en-US" dirty="0"/>
              <a:t>OUTPUT: REBOOT Action FAILED</a:t>
            </a:r>
          </a:p>
          <a:p>
            <a:r>
              <a:rPr lang="en-US" dirty="0"/>
              <a:t>IT DID NOT HELP THE LAST N TIMES, REWARD PREDICTION IS LOW</a:t>
            </a:r>
          </a:p>
          <a:p>
            <a:endParaRPr lang="en-US" dirty="0"/>
          </a:p>
          <a:p>
            <a:endParaRPr lang="en-US" dirty="0"/>
          </a:p>
        </p:txBody>
      </p:sp>
      <p:cxnSp>
        <p:nvCxnSpPr>
          <p:cNvPr id="6" name="Straight Arrow Connector 5">
            <a:extLst>
              <a:ext uri="{FF2B5EF4-FFF2-40B4-BE49-F238E27FC236}">
                <a16:creationId xmlns:a16="http://schemas.microsoft.com/office/drawing/2014/main" xmlns="" id="{F3B27A98-5E29-47F6-B56A-5B08FC032077}"/>
              </a:ext>
            </a:extLst>
          </p:cNvPr>
          <p:cNvCxnSpPr/>
          <p:nvPr/>
        </p:nvCxnSpPr>
        <p:spPr>
          <a:xfrm flipH="1" flipV="1">
            <a:off x="2436419" y="1911927"/>
            <a:ext cx="5938" cy="12825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640C48A6-7AD0-45B3-B4A0-2B61B88DFE33}"/>
              </a:ext>
            </a:extLst>
          </p:cNvPr>
          <p:cNvCxnSpPr>
            <a:cxnSpLocks/>
          </p:cNvCxnSpPr>
          <p:nvPr/>
        </p:nvCxnSpPr>
        <p:spPr>
          <a:xfrm>
            <a:off x="2436434" y="3234894"/>
            <a:ext cx="8122708" cy="1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CF262F6-8BA9-4BF4-99E4-96CFFA6E5B62}"/>
              </a:ext>
            </a:extLst>
          </p:cNvPr>
          <p:cNvSpPr txBox="1"/>
          <p:nvPr/>
        </p:nvSpPr>
        <p:spPr>
          <a:xfrm>
            <a:off x="1433946" y="1730828"/>
            <a:ext cx="114340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WIFI quality</a:t>
            </a:r>
          </a:p>
        </p:txBody>
      </p:sp>
      <p:sp>
        <p:nvSpPr>
          <p:cNvPr id="11" name="TextBox 10">
            <a:extLst>
              <a:ext uri="{FF2B5EF4-FFF2-40B4-BE49-F238E27FC236}">
                <a16:creationId xmlns:a16="http://schemas.microsoft.com/office/drawing/2014/main" xmlns="" id="{97CD0EE0-60D1-4563-ACF3-02CC43451DD3}"/>
              </a:ext>
            </a:extLst>
          </p:cNvPr>
          <p:cNvSpPr txBox="1"/>
          <p:nvPr/>
        </p:nvSpPr>
        <p:spPr>
          <a:xfrm>
            <a:off x="10206839" y="3284374"/>
            <a:ext cx="88273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Weeks</a:t>
            </a:r>
          </a:p>
        </p:txBody>
      </p:sp>
      <p:sp>
        <p:nvSpPr>
          <p:cNvPr id="12" name="TextBox 11">
            <a:extLst>
              <a:ext uri="{FF2B5EF4-FFF2-40B4-BE49-F238E27FC236}">
                <a16:creationId xmlns:a16="http://schemas.microsoft.com/office/drawing/2014/main" xmlns="" id="{1E692ED2-08D2-4F77-BE90-B44A501DCAEF}"/>
              </a:ext>
            </a:extLst>
          </p:cNvPr>
          <p:cNvSpPr txBox="1"/>
          <p:nvPr/>
        </p:nvSpPr>
        <p:spPr>
          <a:xfrm>
            <a:off x="348341" y="3007283"/>
            <a:ext cx="2040577"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Say </a:t>
            </a:r>
            <a:r>
              <a:rPr lang="en-US">
                <a:cs typeface="Calibri"/>
              </a:rPr>
              <a:t>quality drops every Saturday at ~6pm</a:t>
            </a:r>
            <a:endParaRPr lang="en-US"/>
          </a:p>
        </p:txBody>
      </p:sp>
      <p:pic>
        <p:nvPicPr>
          <p:cNvPr id="13" name="Picture 21" descr="A close up of a lamp&#10;&#10;Description generated with high confidence">
            <a:extLst>
              <a:ext uri="{FF2B5EF4-FFF2-40B4-BE49-F238E27FC236}">
                <a16:creationId xmlns:a16="http://schemas.microsoft.com/office/drawing/2014/main" xmlns="" id="{8D780FEF-55F7-4A18-BEF6-7F588902AEF7}"/>
              </a:ext>
            </a:extLst>
          </p:cNvPr>
          <p:cNvPicPr>
            <a:picLocks noChangeAspect="1"/>
          </p:cNvPicPr>
          <p:nvPr/>
        </p:nvPicPr>
        <p:blipFill>
          <a:blip r:embed="rId2"/>
          <a:stretch>
            <a:fillRect/>
          </a:stretch>
        </p:blipFill>
        <p:spPr>
          <a:xfrm>
            <a:off x="2485899" y="2057258"/>
            <a:ext cx="2333625" cy="1123950"/>
          </a:xfrm>
          <a:prstGeom prst="rect">
            <a:avLst/>
          </a:prstGeom>
        </p:spPr>
      </p:pic>
      <p:pic>
        <p:nvPicPr>
          <p:cNvPr id="14" name="Picture 21" descr="A close up of a lamp&#10;&#10;Description generated with high confidence">
            <a:extLst>
              <a:ext uri="{FF2B5EF4-FFF2-40B4-BE49-F238E27FC236}">
                <a16:creationId xmlns:a16="http://schemas.microsoft.com/office/drawing/2014/main" xmlns="" id="{CA22D775-86CE-4BDE-9074-9903528EF6A5}"/>
              </a:ext>
            </a:extLst>
          </p:cNvPr>
          <p:cNvPicPr>
            <a:picLocks noChangeAspect="1"/>
          </p:cNvPicPr>
          <p:nvPr/>
        </p:nvPicPr>
        <p:blipFill>
          <a:blip r:embed="rId2"/>
          <a:stretch>
            <a:fillRect/>
          </a:stretch>
        </p:blipFill>
        <p:spPr>
          <a:xfrm>
            <a:off x="4760026" y="2060369"/>
            <a:ext cx="2333625" cy="1123950"/>
          </a:xfrm>
          <a:prstGeom prst="rect">
            <a:avLst/>
          </a:prstGeom>
        </p:spPr>
      </p:pic>
      <p:pic>
        <p:nvPicPr>
          <p:cNvPr id="15" name="Picture 21" descr="A close up of a lamp&#10;&#10;Description generated with high confidence">
            <a:extLst>
              <a:ext uri="{FF2B5EF4-FFF2-40B4-BE49-F238E27FC236}">
                <a16:creationId xmlns:a16="http://schemas.microsoft.com/office/drawing/2014/main" xmlns="" id="{F885D0B3-897F-4B99-AF1A-8D73F1AA0765}"/>
              </a:ext>
            </a:extLst>
          </p:cNvPr>
          <p:cNvPicPr>
            <a:picLocks noChangeAspect="1"/>
          </p:cNvPicPr>
          <p:nvPr/>
        </p:nvPicPr>
        <p:blipFill>
          <a:blip r:embed="rId2"/>
          <a:stretch>
            <a:fillRect/>
          </a:stretch>
        </p:blipFill>
        <p:spPr>
          <a:xfrm>
            <a:off x="7075714" y="2057399"/>
            <a:ext cx="2333625" cy="1123950"/>
          </a:xfrm>
          <a:prstGeom prst="rect">
            <a:avLst/>
          </a:prstGeom>
        </p:spPr>
      </p:pic>
      <p:cxnSp>
        <p:nvCxnSpPr>
          <p:cNvPr id="16" name="Straight Arrow Connector 15">
            <a:extLst>
              <a:ext uri="{FF2B5EF4-FFF2-40B4-BE49-F238E27FC236}">
                <a16:creationId xmlns:a16="http://schemas.microsoft.com/office/drawing/2014/main" xmlns="" id="{5B95BE9B-FC5C-4C5C-8296-F26EC9C358EE}"/>
              </a:ext>
            </a:extLst>
          </p:cNvPr>
          <p:cNvCxnSpPr/>
          <p:nvPr/>
        </p:nvCxnSpPr>
        <p:spPr>
          <a:xfrm>
            <a:off x="2582781" y="2857995"/>
            <a:ext cx="6822669" cy="3958"/>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C10D6E8-A2D1-4A5C-AADD-712A36A44C23}"/>
              </a:ext>
            </a:extLst>
          </p:cNvPr>
          <p:cNvSpPr txBox="1"/>
          <p:nvPr/>
        </p:nvSpPr>
        <p:spPr>
          <a:xfrm>
            <a:off x="3653639" y="3284374"/>
            <a:ext cx="117961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t>"</a:t>
            </a:r>
            <a:r>
              <a:rPr lang="en-US" sz="1400" i="1">
                <a:cs typeface="Calibri"/>
              </a:rPr>
              <a:t>Reboot your box please"</a:t>
            </a:r>
          </a:p>
        </p:txBody>
      </p:sp>
      <p:sp>
        <p:nvSpPr>
          <p:cNvPr id="18" name="TextBox 17">
            <a:extLst>
              <a:ext uri="{FF2B5EF4-FFF2-40B4-BE49-F238E27FC236}">
                <a16:creationId xmlns:a16="http://schemas.microsoft.com/office/drawing/2014/main" xmlns="" id="{8A234D80-909E-4B4F-A66C-DE20200D1C64}"/>
              </a:ext>
            </a:extLst>
          </p:cNvPr>
          <p:cNvSpPr txBox="1"/>
          <p:nvPr/>
        </p:nvSpPr>
        <p:spPr>
          <a:xfrm>
            <a:off x="5888181" y="3284374"/>
            <a:ext cx="117961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t>"</a:t>
            </a:r>
            <a:r>
              <a:rPr lang="en-US" sz="1400" i="1">
                <a:cs typeface="Calibri"/>
              </a:rPr>
              <a:t>Reboot your box please"</a:t>
            </a:r>
          </a:p>
        </p:txBody>
      </p:sp>
      <p:sp>
        <p:nvSpPr>
          <p:cNvPr id="19" name="TextBox 18">
            <a:extLst>
              <a:ext uri="{FF2B5EF4-FFF2-40B4-BE49-F238E27FC236}">
                <a16:creationId xmlns:a16="http://schemas.microsoft.com/office/drawing/2014/main" xmlns="" id="{385A82B5-8427-43A2-AA18-AF695FDAB563}"/>
              </a:ext>
            </a:extLst>
          </p:cNvPr>
          <p:cNvSpPr txBox="1"/>
          <p:nvPr/>
        </p:nvSpPr>
        <p:spPr>
          <a:xfrm>
            <a:off x="8243454" y="3284374"/>
            <a:ext cx="117961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a:t>"</a:t>
            </a:r>
            <a:r>
              <a:rPr lang="en-US" sz="1400" i="1">
                <a:cs typeface="Calibri"/>
              </a:rPr>
              <a:t>Reboot your box please"</a:t>
            </a:r>
          </a:p>
        </p:txBody>
      </p:sp>
    </p:spTree>
    <p:extLst>
      <p:ext uri="{BB962C8B-B14F-4D97-AF65-F5344CB8AC3E}">
        <p14:creationId xmlns:p14="http://schemas.microsoft.com/office/powerpoint/2010/main" val="1797170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CORRELATION EXAMPLE</a:t>
            </a:r>
          </a:p>
        </p:txBody>
      </p:sp>
      <p:sp>
        <p:nvSpPr>
          <p:cNvPr id="3" name="Content Placeholder 2"/>
          <p:cNvSpPr>
            <a:spLocks noGrp="1"/>
          </p:cNvSpPr>
          <p:nvPr>
            <p:ph sz="quarter" idx="10"/>
          </p:nvPr>
        </p:nvSpPr>
        <p:spPr>
          <a:xfrm>
            <a:off x="812184" y="4190999"/>
            <a:ext cx="10694016" cy="2319215"/>
          </a:xfrm>
        </p:spPr>
        <p:txBody>
          <a:bodyPr/>
          <a:lstStyle/>
          <a:p>
            <a:r>
              <a:rPr lang="en-US" dirty="0"/>
              <a:t>ML Algorithm needs to learn that there is no need to send 3 repair trucks</a:t>
            </a:r>
          </a:p>
          <a:p>
            <a:pPr marL="285750" indent="-285750">
              <a:buFont typeface="Arial"/>
              <a:buChar char="•"/>
            </a:pPr>
            <a:r>
              <a:rPr lang="en-US" dirty="0">
                <a:solidFill>
                  <a:srgbClr val="050505"/>
                </a:solidFill>
              </a:rPr>
              <a:t>LOGS from which training datasets are sourced show correlation between unsuccessful truck dispatches and concentrated cable failures</a:t>
            </a:r>
          </a:p>
          <a:p>
            <a:pPr marL="285750" indent="-285750">
              <a:buFont typeface="Arial"/>
              <a:buChar char="•"/>
            </a:pPr>
            <a:r>
              <a:rPr lang="en-US" dirty="0">
                <a:solidFill>
                  <a:srgbClr val="050505"/>
                </a:solidFill>
              </a:rPr>
              <a:t>GEO-LOCATION is available in the customer context</a:t>
            </a:r>
          </a:p>
          <a:p>
            <a:pPr marL="285750" indent="-285750">
              <a:buFont typeface="Arial"/>
              <a:buChar char="•"/>
            </a:pPr>
            <a:r>
              <a:rPr lang="en-US" dirty="0">
                <a:solidFill>
                  <a:srgbClr val="050505"/>
                </a:solidFill>
              </a:rPr>
              <a:t>Algorithm can cluster customers based on GEO-LOCATION</a:t>
            </a:r>
          </a:p>
          <a:p>
            <a:pPr marL="285750" indent="-285750">
              <a:buFont typeface="Arial"/>
              <a:buChar char="•"/>
            </a:pPr>
            <a:endParaRPr lang="en-US" dirty="0">
              <a:solidFill>
                <a:srgbClr val="050505"/>
              </a:solidFill>
            </a:endParaRPr>
          </a:p>
          <a:p>
            <a:pPr marL="285750" indent="-285750">
              <a:buFont typeface="Arial"/>
              <a:buChar char="•"/>
            </a:pPr>
            <a:endParaRPr lang="en-US" dirty="0">
              <a:solidFill>
                <a:srgbClr val="050505"/>
              </a:solidFill>
            </a:endParaRPr>
          </a:p>
          <a:p>
            <a:endParaRPr lang="en-US" dirty="0"/>
          </a:p>
          <a:p>
            <a:endParaRPr lang="en-US" dirty="0"/>
          </a:p>
          <a:p>
            <a:endParaRPr lang="en-US" dirty="0"/>
          </a:p>
        </p:txBody>
      </p:sp>
      <p:cxnSp>
        <p:nvCxnSpPr>
          <p:cNvPr id="34" name="Straight Arrow Connector 33">
            <a:extLst>
              <a:ext uri="{FF2B5EF4-FFF2-40B4-BE49-F238E27FC236}">
                <a16:creationId xmlns:a16="http://schemas.microsoft.com/office/drawing/2014/main" xmlns="" id="{20EBD507-8A98-4EAA-8121-635243A27445}"/>
              </a:ext>
            </a:extLst>
          </p:cNvPr>
          <p:cNvCxnSpPr/>
          <p:nvPr/>
        </p:nvCxnSpPr>
        <p:spPr>
          <a:xfrm flipV="1">
            <a:off x="1343891" y="3026227"/>
            <a:ext cx="9227126" cy="55418"/>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D9CFA37C-6344-4155-AA6F-564452C3A6E0}"/>
              </a:ext>
            </a:extLst>
          </p:cNvPr>
          <p:cNvSpPr txBox="1"/>
          <p:nvPr/>
        </p:nvSpPr>
        <p:spPr>
          <a:xfrm>
            <a:off x="9810995" y="2651166"/>
            <a:ext cx="98169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Cable</a:t>
            </a:r>
          </a:p>
        </p:txBody>
      </p:sp>
      <p:sp>
        <p:nvSpPr>
          <p:cNvPr id="36" name="Rectangle 35">
            <a:extLst>
              <a:ext uri="{FF2B5EF4-FFF2-40B4-BE49-F238E27FC236}">
                <a16:creationId xmlns:a16="http://schemas.microsoft.com/office/drawing/2014/main" xmlns="" id="{63737EF7-A30E-4BC2-84A3-51C00911B618}"/>
              </a:ext>
            </a:extLst>
          </p:cNvPr>
          <p:cNvSpPr/>
          <p:nvPr/>
        </p:nvSpPr>
        <p:spPr>
          <a:xfrm>
            <a:off x="1640773" y="2293915"/>
            <a:ext cx="914400"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37" name="Isosceles Triangle 36">
            <a:extLst>
              <a:ext uri="{FF2B5EF4-FFF2-40B4-BE49-F238E27FC236}">
                <a16:creationId xmlns:a16="http://schemas.microsoft.com/office/drawing/2014/main" xmlns="" id="{435F2E94-C286-4CA2-B452-8A2DD70237BE}"/>
              </a:ext>
            </a:extLst>
          </p:cNvPr>
          <p:cNvSpPr/>
          <p:nvPr/>
        </p:nvSpPr>
        <p:spPr>
          <a:xfrm>
            <a:off x="1472539" y="1529217"/>
            <a:ext cx="1238833" cy="907203"/>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38" name="Rectangle 37">
            <a:extLst>
              <a:ext uri="{FF2B5EF4-FFF2-40B4-BE49-F238E27FC236}">
                <a16:creationId xmlns:a16="http://schemas.microsoft.com/office/drawing/2014/main" xmlns="" id="{BD3BF324-4DC1-4C46-8FDB-BEC813D910C0}"/>
              </a:ext>
            </a:extLst>
          </p:cNvPr>
          <p:cNvSpPr/>
          <p:nvPr/>
        </p:nvSpPr>
        <p:spPr>
          <a:xfrm>
            <a:off x="1997034" y="2749137"/>
            <a:ext cx="261258" cy="4492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39" name="Rectangle 38">
            <a:extLst>
              <a:ext uri="{FF2B5EF4-FFF2-40B4-BE49-F238E27FC236}">
                <a16:creationId xmlns:a16="http://schemas.microsoft.com/office/drawing/2014/main" xmlns="" id="{6105534C-ACD2-4D6A-A6A8-5FCE2F51CC70}"/>
              </a:ext>
            </a:extLst>
          </p:cNvPr>
          <p:cNvSpPr/>
          <p:nvPr/>
        </p:nvSpPr>
        <p:spPr>
          <a:xfrm>
            <a:off x="3127167" y="2286000"/>
            <a:ext cx="914400" cy="914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40" name="Isosceles Triangle 39">
            <a:extLst>
              <a:ext uri="{FF2B5EF4-FFF2-40B4-BE49-F238E27FC236}">
                <a16:creationId xmlns:a16="http://schemas.microsoft.com/office/drawing/2014/main" xmlns="" id="{4C02E6E4-A243-4EA1-B870-11F184EBD7AB}"/>
              </a:ext>
            </a:extLst>
          </p:cNvPr>
          <p:cNvSpPr/>
          <p:nvPr/>
        </p:nvSpPr>
        <p:spPr>
          <a:xfrm>
            <a:off x="2958935" y="1524000"/>
            <a:ext cx="1238833" cy="907203"/>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41" name="Rectangle 40">
            <a:extLst>
              <a:ext uri="{FF2B5EF4-FFF2-40B4-BE49-F238E27FC236}">
                <a16:creationId xmlns:a16="http://schemas.microsoft.com/office/drawing/2014/main" xmlns="" id="{A532DF70-087C-448E-972C-8D123E2B4C83}"/>
              </a:ext>
            </a:extLst>
          </p:cNvPr>
          <p:cNvSpPr/>
          <p:nvPr/>
        </p:nvSpPr>
        <p:spPr>
          <a:xfrm>
            <a:off x="3483426" y="2741218"/>
            <a:ext cx="261258" cy="4492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42" name="Rectangle 41">
            <a:extLst>
              <a:ext uri="{FF2B5EF4-FFF2-40B4-BE49-F238E27FC236}">
                <a16:creationId xmlns:a16="http://schemas.microsoft.com/office/drawing/2014/main" xmlns="" id="{9F047B7D-DC6E-48E2-B27F-9536893965BB}"/>
              </a:ext>
            </a:extLst>
          </p:cNvPr>
          <p:cNvSpPr/>
          <p:nvPr/>
        </p:nvSpPr>
        <p:spPr>
          <a:xfrm>
            <a:off x="7431973" y="2295898"/>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xmlns="" id="{D6E0A27D-F49B-4945-87EA-DCF8BFD9FF8D}"/>
              </a:ext>
            </a:extLst>
          </p:cNvPr>
          <p:cNvSpPr/>
          <p:nvPr/>
        </p:nvSpPr>
        <p:spPr>
          <a:xfrm>
            <a:off x="7263739" y="1523999"/>
            <a:ext cx="1238833" cy="907203"/>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D7B8A21F-25C0-4563-A47C-F81B91560F3E}"/>
              </a:ext>
            </a:extLst>
          </p:cNvPr>
          <p:cNvSpPr/>
          <p:nvPr/>
        </p:nvSpPr>
        <p:spPr>
          <a:xfrm>
            <a:off x="7788234" y="2751114"/>
            <a:ext cx="261258" cy="449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4A47F8D3-792D-4F20-9912-0FCC128AFC6B}"/>
              </a:ext>
            </a:extLst>
          </p:cNvPr>
          <p:cNvSpPr/>
          <p:nvPr/>
        </p:nvSpPr>
        <p:spPr>
          <a:xfrm>
            <a:off x="4601688" y="2295894"/>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xmlns="" id="{D460F303-3BAA-4E88-8458-1F158ACB2683}"/>
              </a:ext>
            </a:extLst>
          </p:cNvPr>
          <p:cNvSpPr/>
          <p:nvPr/>
        </p:nvSpPr>
        <p:spPr>
          <a:xfrm>
            <a:off x="4433454" y="1524000"/>
            <a:ext cx="1238833" cy="907203"/>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9530B8B0-AB3A-4CBA-9A28-37FFCE915247}"/>
              </a:ext>
            </a:extLst>
          </p:cNvPr>
          <p:cNvSpPr/>
          <p:nvPr/>
        </p:nvSpPr>
        <p:spPr>
          <a:xfrm>
            <a:off x="4957948" y="2751119"/>
            <a:ext cx="261258" cy="449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8FC87CEE-B417-460D-843A-BC76B811417E}"/>
              </a:ext>
            </a:extLst>
          </p:cNvPr>
          <p:cNvSpPr/>
          <p:nvPr/>
        </p:nvSpPr>
        <p:spPr>
          <a:xfrm>
            <a:off x="6046522" y="2295896"/>
            <a:ext cx="9144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xmlns="" id="{DBEA0FEF-4F1E-4C6E-AA05-EAD7EB76FE35}"/>
              </a:ext>
            </a:extLst>
          </p:cNvPr>
          <p:cNvSpPr/>
          <p:nvPr/>
        </p:nvSpPr>
        <p:spPr>
          <a:xfrm>
            <a:off x="5878286" y="1523999"/>
            <a:ext cx="1238833" cy="907203"/>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4A480533-2AE1-48C2-AE80-AD0EF33ED0D2}"/>
              </a:ext>
            </a:extLst>
          </p:cNvPr>
          <p:cNvSpPr/>
          <p:nvPr/>
        </p:nvSpPr>
        <p:spPr>
          <a:xfrm>
            <a:off x="6402776" y="2751116"/>
            <a:ext cx="261258" cy="449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A760710C-59FC-4ABB-8AE4-6B908D72535F}"/>
              </a:ext>
            </a:extLst>
          </p:cNvPr>
          <p:cNvSpPr txBox="1"/>
          <p:nvPr/>
        </p:nvSpPr>
        <p:spPr>
          <a:xfrm>
            <a:off x="8415909" y="949036"/>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Green </a:t>
            </a:r>
            <a:r>
              <a:rPr lang="en-US" dirty="0">
                <a:cs typeface="Calibri"/>
              </a:rPr>
              <a:t>= Works</a:t>
            </a:r>
          </a:p>
          <a:p>
            <a:pPr algn="ctr"/>
            <a:r>
              <a:rPr lang="en-US" dirty="0">
                <a:cs typeface="Calibri"/>
              </a:rPr>
              <a:t>Yellow = Has Problems</a:t>
            </a:r>
          </a:p>
        </p:txBody>
      </p:sp>
      <p:cxnSp>
        <p:nvCxnSpPr>
          <p:cNvPr id="52" name="Straight Arrow Connector 51">
            <a:extLst>
              <a:ext uri="{FF2B5EF4-FFF2-40B4-BE49-F238E27FC236}">
                <a16:creationId xmlns:a16="http://schemas.microsoft.com/office/drawing/2014/main" xmlns="" id="{67854D5B-9D4C-4414-A75B-8F7EC8EB9DF0}"/>
              </a:ext>
            </a:extLst>
          </p:cNvPr>
          <p:cNvCxnSpPr/>
          <p:nvPr/>
        </p:nvCxnSpPr>
        <p:spPr>
          <a:xfrm flipH="1" flipV="1">
            <a:off x="4313777" y="3148940"/>
            <a:ext cx="8841" cy="366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764FCE57-8E26-49EA-BFE8-4AA6976EAED9}"/>
              </a:ext>
            </a:extLst>
          </p:cNvPr>
          <p:cNvSpPr txBox="1"/>
          <p:nvPr/>
        </p:nvSpPr>
        <p:spPr>
          <a:xfrm>
            <a:off x="4225638" y="3294412"/>
            <a:ext cx="146660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Likely </a:t>
            </a:r>
            <a:r>
              <a:rPr lang="en-US">
                <a:cs typeface="Calibri"/>
              </a:rPr>
              <a:t>failure</a:t>
            </a:r>
            <a:endParaRPr lang="en-US"/>
          </a:p>
        </p:txBody>
      </p:sp>
    </p:spTree>
    <p:extLst>
      <p:ext uri="{BB962C8B-B14F-4D97-AF65-F5344CB8AC3E}">
        <p14:creationId xmlns:p14="http://schemas.microsoft.com/office/powerpoint/2010/main" val="270895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STANDARDIZATION OF FEATUREs</a:t>
            </a:r>
          </a:p>
        </p:txBody>
      </p:sp>
      <p:sp>
        <p:nvSpPr>
          <p:cNvPr id="3" name="Content Placeholder 2"/>
          <p:cNvSpPr>
            <a:spLocks noGrp="1"/>
          </p:cNvSpPr>
          <p:nvPr>
            <p:ph sz="quarter" idx="10"/>
          </p:nvPr>
        </p:nvSpPr>
        <p:spPr/>
        <p:txBody>
          <a:bodyPr/>
          <a:lstStyle/>
          <a:p>
            <a:r>
              <a:rPr lang="en-US" dirty="0"/>
              <a:t>Two main challenges </a:t>
            </a:r>
          </a:p>
          <a:p>
            <a:pPr marL="285750" indent="-285750">
              <a:buFont typeface="Arial"/>
              <a:buChar char="•"/>
            </a:pPr>
            <a:r>
              <a:rPr lang="en-US" dirty="0">
                <a:solidFill>
                  <a:schemeClr val="tx1"/>
                </a:solidFill>
              </a:rPr>
              <a:t>feature assembly (Enrichment) during prediction time </a:t>
            </a:r>
          </a:p>
          <a:p>
            <a:pPr marL="285750" indent="-285750">
              <a:buFont typeface="Arial"/>
              <a:buChar char="•"/>
            </a:pPr>
            <a:r>
              <a:rPr lang="en-US" dirty="0">
                <a:solidFill>
                  <a:schemeClr val="tx1"/>
                </a:solidFill>
              </a:rPr>
              <a:t>Discovering correlations when we have 25 million customers and use 10 products each</a:t>
            </a:r>
          </a:p>
          <a:p>
            <a:endParaRPr lang="en-US" dirty="0"/>
          </a:p>
          <a:p>
            <a:r>
              <a:rPr lang="en-US" dirty="0"/>
              <a:t>We need a standardization of features, actions and rewards</a:t>
            </a:r>
          </a:p>
          <a:p>
            <a:endParaRPr lang="en-US" dirty="0"/>
          </a:p>
          <a:p>
            <a:r>
              <a:rPr lang="en-US" dirty="0"/>
              <a:t>FEATURE STORE </a:t>
            </a:r>
            <a:r>
              <a:rPr lang="mr-IN" dirty="0"/>
              <a:t>–</a:t>
            </a:r>
            <a:r>
              <a:rPr lang="en-US" dirty="0"/>
              <a:t> CURATED DATA STORE to drive model training and model prediction</a:t>
            </a:r>
          </a:p>
          <a:p>
            <a:endParaRPr lang="en-US" dirty="0"/>
          </a:p>
          <a:p>
            <a:endParaRPr lang="en-US" dirty="0"/>
          </a:p>
        </p:txBody>
      </p:sp>
      <p:cxnSp>
        <p:nvCxnSpPr>
          <p:cNvPr id="6" name="Straight Connector 5"/>
          <p:cNvCxnSpPr/>
          <p:nvPr/>
        </p:nvCxnSpPr>
        <p:spPr>
          <a:xfrm>
            <a:off x="7484883" y="1590118"/>
            <a:ext cx="0" cy="4084818"/>
          </a:xfrm>
          <a:prstGeom prst="line">
            <a:avLst/>
          </a:prstGeom>
          <a:ln w="19050" cap="flat">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sz="quarter" idx="11"/>
          </p:nvPr>
        </p:nvPicPr>
        <p:blipFill>
          <a:blip r:embed="rId2"/>
          <a:srcRect l="4306" r="4306"/>
          <a:stretch>
            <a:fillRect/>
          </a:stretch>
        </p:blipFill>
        <p:spPr>
          <a:xfrm>
            <a:off x="8255324" y="1819639"/>
            <a:ext cx="3098476" cy="3458799"/>
          </a:xfrm>
        </p:spPr>
      </p:pic>
    </p:spTree>
    <p:extLst>
      <p:ext uri="{BB962C8B-B14F-4D97-AF65-F5344CB8AC3E}">
        <p14:creationId xmlns:p14="http://schemas.microsoft.com/office/powerpoint/2010/main" val="4069379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4948" y="283748"/>
            <a:ext cx="10515600" cy="769594"/>
          </a:xfrm>
        </p:spPr>
        <p:txBody>
          <a:bodyPr/>
          <a:lstStyle/>
          <a:p>
            <a:r>
              <a:rPr lang="en-US" dirty="0"/>
              <a:t>ML Pipeline – Roles &amp; Workflow</a:t>
            </a:r>
          </a:p>
        </p:txBody>
      </p:sp>
      <p:sp>
        <p:nvSpPr>
          <p:cNvPr id="8" name="Rectangle 7"/>
          <p:cNvSpPr/>
          <p:nvPr/>
        </p:nvSpPr>
        <p:spPr bwMode="auto">
          <a:xfrm>
            <a:off x="1616399" y="1974200"/>
            <a:ext cx="779463" cy="63678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Define Use</a:t>
            </a:r>
            <a:r>
              <a:rPr kumimoji="0" lang="en-US" sz="1200" b="0" i="0" u="none" strike="noStrike" cap="none" normalizeH="0" dirty="0">
                <a:ln>
                  <a:noFill/>
                </a:ln>
                <a:solidFill>
                  <a:schemeClr val="bg1"/>
                </a:solidFill>
                <a:effectLst/>
                <a:latin typeface="Arial" charset="0"/>
                <a:ea typeface="ＭＳ Ｐゴシック" charset="0"/>
                <a:cs typeface="ＭＳ Ｐゴシック" charset="0"/>
              </a:rPr>
              <a:t> Case</a:t>
            </a:r>
            <a:endPar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pic>
        <p:nvPicPr>
          <p:cNvPr id="9" name="Picture 8"/>
          <p:cNvPicPr>
            <a:picLocks noChangeAspect="1"/>
          </p:cNvPicPr>
          <p:nvPr/>
        </p:nvPicPr>
        <p:blipFill>
          <a:blip r:embed="rId2"/>
          <a:stretch>
            <a:fillRect/>
          </a:stretch>
        </p:blipFill>
        <p:spPr>
          <a:xfrm>
            <a:off x="148251" y="1647257"/>
            <a:ext cx="1455483" cy="1236164"/>
          </a:xfrm>
          <a:prstGeom prst="rect">
            <a:avLst/>
          </a:prstGeom>
        </p:spPr>
      </p:pic>
      <p:pic>
        <p:nvPicPr>
          <p:cNvPr id="10" name="Picture 9"/>
          <p:cNvPicPr>
            <a:picLocks noChangeAspect="1"/>
          </p:cNvPicPr>
          <p:nvPr/>
        </p:nvPicPr>
        <p:blipFill>
          <a:blip r:embed="rId3"/>
          <a:stretch>
            <a:fillRect/>
          </a:stretch>
        </p:blipFill>
        <p:spPr>
          <a:xfrm>
            <a:off x="150892" y="3206534"/>
            <a:ext cx="2049546" cy="1499986"/>
          </a:xfrm>
          <a:prstGeom prst="rect">
            <a:avLst/>
          </a:prstGeom>
        </p:spPr>
      </p:pic>
      <p:pic>
        <p:nvPicPr>
          <p:cNvPr id="11" name="Picture 10"/>
          <p:cNvPicPr>
            <a:picLocks noChangeAspect="1"/>
          </p:cNvPicPr>
          <p:nvPr/>
        </p:nvPicPr>
        <p:blipFill>
          <a:blip r:embed="rId4"/>
          <a:stretch>
            <a:fillRect/>
          </a:stretch>
        </p:blipFill>
        <p:spPr>
          <a:xfrm>
            <a:off x="226331" y="5017310"/>
            <a:ext cx="1744147" cy="1172788"/>
          </a:xfrm>
          <a:prstGeom prst="rect">
            <a:avLst/>
          </a:prstGeom>
        </p:spPr>
      </p:pic>
      <p:sp>
        <p:nvSpPr>
          <p:cNvPr id="12" name="TextBox 11"/>
          <p:cNvSpPr txBox="1"/>
          <p:nvPr/>
        </p:nvSpPr>
        <p:spPr>
          <a:xfrm>
            <a:off x="389792" y="2942463"/>
            <a:ext cx="1395707" cy="276999"/>
          </a:xfrm>
          <a:prstGeom prst="rect">
            <a:avLst/>
          </a:prstGeom>
          <a:noFill/>
        </p:spPr>
        <p:txBody>
          <a:bodyPr wrap="square" rtlCol="0">
            <a:spAutoFit/>
          </a:bodyPr>
          <a:lstStyle/>
          <a:p>
            <a:r>
              <a:rPr lang="en-US" sz="1200" dirty="0"/>
              <a:t>Business User</a:t>
            </a:r>
          </a:p>
        </p:txBody>
      </p:sp>
      <p:sp>
        <p:nvSpPr>
          <p:cNvPr id="13" name="TextBox 12"/>
          <p:cNvSpPr txBox="1"/>
          <p:nvPr/>
        </p:nvSpPr>
        <p:spPr>
          <a:xfrm>
            <a:off x="429026" y="4616418"/>
            <a:ext cx="1395707" cy="276999"/>
          </a:xfrm>
          <a:prstGeom prst="rect">
            <a:avLst/>
          </a:prstGeom>
          <a:noFill/>
        </p:spPr>
        <p:txBody>
          <a:bodyPr wrap="square" rtlCol="0">
            <a:spAutoFit/>
          </a:bodyPr>
          <a:lstStyle/>
          <a:p>
            <a:r>
              <a:rPr lang="en-US" sz="1200" dirty="0"/>
              <a:t>Data Scientist</a:t>
            </a:r>
          </a:p>
        </p:txBody>
      </p:sp>
      <p:sp>
        <p:nvSpPr>
          <p:cNvPr id="14" name="TextBox 13"/>
          <p:cNvSpPr txBox="1"/>
          <p:nvPr/>
        </p:nvSpPr>
        <p:spPr>
          <a:xfrm>
            <a:off x="480834" y="6202349"/>
            <a:ext cx="1395707" cy="276999"/>
          </a:xfrm>
          <a:prstGeom prst="rect">
            <a:avLst/>
          </a:prstGeom>
          <a:noFill/>
        </p:spPr>
        <p:txBody>
          <a:bodyPr wrap="square" rtlCol="0">
            <a:spAutoFit/>
          </a:bodyPr>
          <a:lstStyle/>
          <a:p>
            <a:r>
              <a:rPr lang="en-US" sz="1200" dirty="0"/>
              <a:t>ML Operations</a:t>
            </a:r>
          </a:p>
        </p:txBody>
      </p:sp>
      <p:sp>
        <p:nvSpPr>
          <p:cNvPr id="15" name="Rectangle 14"/>
          <p:cNvSpPr/>
          <p:nvPr/>
        </p:nvSpPr>
        <p:spPr bwMode="auto">
          <a:xfrm>
            <a:off x="2523715" y="3483267"/>
            <a:ext cx="1081127" cy="7793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a:ln>
                  <a:noFill/>
                </a:ln>
                <a:solidFill>
                  <a:schemeClr val="bg1"/>
                </a:solidFill>
                <a:effectLst/>
                <a:latin typeface="Arial" charset="0"/>
                <a:ea typeface="ＭＳ Ｐゴシック" charset="0"/>
                <a:cs typeface="ＭＳ Ｐゴシック" charset="0"/>
              </a:rPr>
              <a:t>Explore Features</a:t>
            </a:r>
            <a:endPar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16" name="Bent Arrow 15"/>
          <p:cNvSpPr/>
          <p:nvPr/>
        </p:nvSpPr>
        <p:spPr bwMode="auto">
          <a:xfrm rot="5400000">
            <a:off x="2114082" y="2390198"/>
            <a:ext cx="1361900" cy="772931"/>
          </a:xfrm>
          <a:prstGeom prst="bentArrow">
            <a:avLst>
              <a:gd name="adj1" fmla="val 25000"/>
              <a:gd name="adj2" fmla="val 27074"/>
              <a:gd name="adj3" fmla="val 25000"/>
              <a:gd name="adj4" fmla="val 43750"/>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Rectangle 16"/>
          <p:cNvSpPr/>
          <p:nvPr/>
        </p:nvSpPr>
        <p:spPr bwMode="auto">
          <a:xfrm>
            <a:off x="2523482" y="5259055"/>
            <a:ext cx="1169377" cy="67753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Create and publish new features </a:t>
            </a:r>
          </a:p>
        </p:txBody>
      </p:sp>
      <p:sp>
        <p:nvSpPr>
          <p:cNvPr id="18" name="Down Arrow 17"/>
          <p:cNvSpPr/>
          <p:nvPr/>
        </p:nvSpPr>
        <p:spPr bwMode="auto">
          <a:xfrm>
            <a:off x="2858962" y="4288222"/>
            <a:ext cx="326922" cy="960717"/>
          </a:xfrm>
          <a:prstGeom prst="down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 name="Rectangle 18"/>
          <p:cNvSpPr/>
          <p:nvPr/>
        </p:nvSpPr>
        <p:spPr bwMode="auto">
          <a:xfrm>
            <a:off x="4268739" y="3492009"/>
            <a:ext cx="849880" cy="81003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Create &amp; Validate Models</a:t>
            </a:r>
          </a:p>
        </p:txBody>
      </p:sp>
      <p:sp>
        <p:nvSpPr>
          <p:cNvPr id="20" name="Bent Arrow 19"/>
          <p:cNvSpPr/>
          <p:nvPr/>
        </p:nvSpPr>
        <p:spPr bwMode="auto">
          <a:xfrm rot="16200000" flipV="1">
            <a:off x="3644393" y="4382766"/>
            <a:ext cx="1283520" cy="1127648"/>
          </a:xfrm>
          <a:prstGeom prst="bentArrow">
            <a:avLst>
              <a:gd name="adj1" fmla="val 12127"/>
              <a:gd name="adj2" fmla="val 17233"/>
              <a:gd name="adj3" fmla="val 24029"/>
              <a:gd name="adj4" fmla="val 38895"/>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 name="Left Arrow 20"/>
          <p:cNvSpPr/>
          <p:nvPr/>
        </p:nvSpPr>
        <p:spPr bwMode="auto">
          <a:xfrm>
            <a:off x="3579186" y="3761720"/>
            <a:ext cx="691807" cy="362930"/>
          </a:xfrm>
          <a:prstGeom prst="lef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22" name="Rectangle 21"/>
          <p:cNvSpPr/>
          <p:nvPr/>
        </p:nvSpPr>
        <p:spPr bwMode="auto">
          <a:xfrm>
            <a:off x="6398811" y="2074112"/>
            <a:ext cx="836531" cy="67753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Model Selection</a:t>
            </a:r>
          </a:p>
        </p:txBody>
      </p:sp>
      <p:sp>
        <p:nvSpPr>
          <p:cNvPr id="23" name="Rectangle 22"/>
          <p:cNvSpPr/>
          <p:nvPr/>
        </p:nvSpPr>
        <p:spPr bwMode="auto">
          <a:xfrm>
            <a:off x="10791707" y="2097877"/>
            <a:ext cx="1169377" cy="6250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Go Live</a:t>
            </a:r>
            <a:r>
              <a:rPr kumimoji="0" lang="en-US" sz="1200" b="0" i="0" u="none" strike="noStrike" cap="none" normalizeH="0" dirty="0">
                <a:ln>
                  <a:noFill/>
                </a:ln>
                <a:solidFill>
                  <a:schemeClr val="bg1"/>
                </a:solidFill>
                <a:effectLst/>
                <a:latin typeface="Arial" charset="0"/>
                <a:ea typeface="ＭＳ Ｐゴシック" charset="0"/>
                <a:cs typeface="ＭＳ Ｐゴシック" charset="0"/>
              </a:rPr>
              <a:t> with Selected Models</a:t>
            </a:r>
            <a:endPar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24" name="Bent Arrow 23"/>
          <p:cNvSpPr/>
          <p:nvPr/>
        </p:nvSpPr>
        <p:spPr bwMode="auto">
          <a:xfrm rot="16200000" flipV="1">
            <a:off x="8171943" y="3919378"/>
            <a:ext cx="3027332" cy="769717"/>
          </a:xfrm>
          <a:prstGeom prst="bentArrow">
            <a:avLst>
              <a:gd name="adj1" fmla="val 19764"/>
              <a:gd name="adj2" fmla="val 21861"/>
              <a:gd name="adj3" fmla="val 25000"/>
              <a:gd name="adj4" fmla="val 43750"/>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 name="Rectangle 24"/>
          <p:cNvSpPr/>
          <p:nvPr/>
        </p:nvSpPr>
        <p:spPr bwMode="auto">
          <a:xfrm>
            <a:off x="7414945" y="4904313"/>
            <a:ext cx="1885806" cy="120862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171450" marR="0" indent="-171450" defTabSz="914400" rtl="0" eaLnBrk="0" fontAlgn="base" latinLnBrk="0" hangingPunct="0">
              <a:lnSpc>
                <a:spcPct val="100000"/>
              </a:lnSpc>
              <a:spcBef>
                <a:spcPct val="0"/>
              </a:spcBef>
              <a:spcAft>
                <a:spcPct val="0"/>
              </a:spcAft>
              <a:buClrTx/>
              <a:buSzTx/>
              <a:buFont typeface="Arial"/>
              <a:buChar char="•"/>
              <a:tabLst/>
            </a:pPr>
            <a:r>
              <a:rPr lang="en-US" sz="1200" dirty="0">
                <a:solidFill>
                  <a:schemeClr val="bg1"/>
                </a:solidFill>
                <a:latin typeface="Arial" charset="0"/>
                <a:ea typeface="ＭＳ Ｐゴシック" charset="0"/>
                <a:cs typeface="ＭＳ Ｐゴシック" charset="0"/>
              </a:rPr>
              <a:t>Define Online Feature Assembly</a:t>
            </a:r>
          </a:p>
          <a:p>
            <a:pPr marL="171450" marR="0" indent="-171450" defTabSz="914400" rtl="0" eaLnBrk="0" fontAlgn="base" latinLnBrk="0" hangingPunct="0">
              <a:lnSpc>
                <a:spcPct val="100000"/>
              </a:lnSpc>
              <a:spcBef>
                <a:spcPct val="0"/>
              </a:spcBef>
              <a:spcAft>
                <a:spcPct val="0"/>
              </a:spcAft>
              <a:buClrTx/>
              <a:buSzTx/>
              <a:buFont typeface="Arial"/>
              <a:buChar char="•"/>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Define</a:t>
            </a:r>
            <a:r>
              <a:rPr kumimoji="0" lang="en-US" sz="1200" b="0" i="0" u="none" strike="noStrike" cap="none" normalizeH="0" dirty="0">
                <a:ln>
                  <a:noFill/>
                </a:ln>
                <a:solidFill>
                  <a:schemeClr val="bg1"/>
                </a:solidFill>
                <a:effectLst/>
                <a:latin typeface="Arial" charset="0"/>
                <a:ea typeface="ＭＳ Ｐゴシック" charset="0"/>
                <a:cs typeface="ＭＳ Ｐゴシック" charset="0"/>
              </a:rPr>
              <a:t> pipeline to collect outcomes</a:t>
            </a:r>
          </a:p>
          <a:p>
            <a:pPr marL="171450" marR="0" indent="-171450" defTabSz="914400" rtl="0" eaLnBrk="0" fontAlgn="base" latinLnBrk="0" hangingPunct="0">
              <a:lnSpc>
                <a:spcPct val="100000"/>
              </a:lnSpc>
              <a:spcBef>
                <a:spcPct val="0"/>
              </a:spcBef>
              <a:spcAft>
                <a:spcPct val="0"/>
              </a:spcAft>
              <a:buClrTx/>
              <a:buSzTx/>
              <a:buFont typeface="Arial"/>
              <a:buChar char="•"/>
              <a:tabLst/>
            </a:pPr>
            <a:r>
              <a:rPr lang="en-US" sz="1200" baseline="0" dirty="0">
                <a:solidFill>
                  <a:schemeClr val="bg1"/>
                </a:solidFill>
                <a:latin typeface="Arial" charset="0"/>
                <a:ea typeface="ＭＳ Ｐゴシック" charset="0"/>
                <a:cs typeface="ＭＳ Ｐゴシック" charset="0"/>
              </a:rPr>
              <a:t>Model</a:t>
            </a:r>
            <a:r>
              <a:rPr lang="en-US" sz="1200" dirty="0">
                <a:solidFill>
                  <a:schemeClr val="bg1"/>
                </a:solidFill>
                <a:latin typeface="Arial" charset="0"/>
                <a:ea typeface="ＭＳ Ｐゴシック" charset="0"/>
                <a:cs typeface="ＭＳ Ｐゴシック" charset="0"/>
              </a:rPr>
              <a:t> Deployment and Monitoring </a:t>
            </a:r>
            <a:endPar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26" name="Rectangle 25"/>
          <p:cNvSpPr/>
          <p:nvPr/>
        </p:nvSpPr>
        <p:spPr bwMode="auto">
          <a:xfrm>
            <a:off x="5234077" y="2054661"/>
            <a:ext cx="756889" cy="67753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Model Review</a:t>
            </a:r>
          </a:p>
        </p:txBody>
      </p:sp>
      <p:sp>
        <p:nvSpPr>
          <p:cNvPr id="27" name="Bent Arrow 26"/>
          <p:cNvSpPr/>
          <p:nvPr/>
        </p:nvSpPr>
        <p:spPr bwMode="auto">
          <a:xfrm>
            <a:off x="4473304" y="2226202"/>
            <a:ext cx="704015" cy="1243330"/>
          </a:xfrm>
          <a:prstGeom prst="ben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8" name="Bent Arrow 27"/>
          <p:cNvSpPr/>
          <p:nvPr/>
        </p:nvSpPr>
        <p:spPr bwMode="auto">
          <a:xfrm flipH="1" flipV="1">
            <a:off x="5101289" y="2690461"/>
            <a:ext cx="616124" cy="1420954"/>
          </a:xfrm>
          <a:prstGeom prst="ben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 name="TextBox 28"/>
          <p:cNvSpPr txBox="1"/>
          <p:nvPr/>
        </p:nvSpPr>
        <p:spPr>
          <a:xfrm>
            <a:off x="4860588" y="3019666"/>
            <a:ext cx="635324" cy="276999"/>
          </a:xfrm>
          <a:prstGeom prst="rect">
            <a:avLst/>
          </a:prstGeom>
          <a:noFill/>
        </p:spPr>
        <p:txBody>
          <a:bodyPr wrap="square" rtlCol="0">
            <a:spAutoFit/>
          </a:bodyPr>
          <a:lstStyle/>
          <a:p>
            <a:r>
              <a:rPr lang="en-US" sz="1200" b="1" dirty="0"/>
              <a:t>Iterate</a:t>
            </a:r>
          </a:p>
        </p:txBody>
      </p:sp>
      <p:sp>
        <p:nvSpPr>
          <p:cNvPr id="30" name="Rectangle 29"/>
          <p:cNvSpPr/>
          <p:nvPr/>
        </p:nvSpPr>
        <p:spPr bwMode="auto">
          <a:xfrm>
            <a:off x="9426253" y="2082293"/>
            <a:ext cx="1083855" cy="67753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Evaluate Live Model</a:t>
            </a:r>
            <a:r>
              <a:rPr kumimoji="0" lang="en-US" sz="1200" b="0" i="0" u="none" strike="noStrike" cap="none" normalizeH="0" dirty="0">
                <a:ln>
                  <a:noFill/>
                </a:ln>
                <a:solidFill>
                  <a:schemeClr val="bg1"/>
                </a:solidFill>
                <a:effectLst/>
                <a:latin typeface="Arial" charset="0"/>
                <a:ea typeface="ＭＳ Ｐゴシック" charset="0"/>
                <a:cs typeface="ＭＳ Ｐゴシック" charset="0"/>
              </a:rPr>
              <a:t> Performance</a:t>
            </a:r>
            <a:endPar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endParaRPr>
          </a:p>
        </p:txBody>
      </p:sp>
      <p:sp>
        <p:nvSpPr>
          <p:cNvPr id="31" name="Left Arrow 30"/>
          <p:cNvSpPr/>
          <p:nvPr/>
        </p:nvSpPr>
        <p:spPr bwMode="auto">
          <a:xfrm flipH="1">
            <a:off x="10521056" y="2257203"/>
            <a:ext cx="267811" cy="331200"/>
          </a:xfrm>
          <a:prstGeom prst="lef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cxnSp>
        <p:nvCxnSpPr>
          <p:cNvPr id="32" name="Straight Connector 31"/>
          <p:cNvCxnSpPr/>
          <p:nvPr/>
        </p:nvCxnSpPr>
        <p:spPr bwMode="auto">
          <a:xfrm>
            <a:off x="2488752" y="943385"/>
            <a:ext cx="0" cy="51182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p:cNvSpPr txBox="1"/>
          <p:nvPr/>
        </p:nvSpPr>
        <p:spPr>
          <a:xfrm>
            <a:off x="949318" y="1224285"/>
            <a:ext cx="1488119" cy="338554"/>
          </a:xfrm>
          <a:prstGeom prst="rect">
            <a:avLst/>
          </a:prstGeom>
          <a:noFill/>
        </p:spPr>
        <p:txBody>
          <a:bodyPr wrap="square" rtlCol="0" anchor="ctr">
            <a:spAutoFit/>
          </a:bodyPr>
          <a:lstStyle/>
          <a:p>
            <a:pPr algn="ctr"/>
            <a:r>
              <a:rPr lang="en-US" sz="1600" b="1" dirty="0">
                <a:solidFill>
                  <a:schemeClr val="tx2">
                    <a:lumMod val="60000"/>
                    <a:lumOff val="40000"/>
                  </a:schemeClr>
                </a:solidFill>
              </a:rPr>
              <a:t>Inception</a:t>
            </a:r>
          </a:p>
        </p:txBody>
      </p:sp>
      <p:cxnSp>
        <p:nvCxnSpPr>
          <p:cNvPr id="34" name="Straight Connector 33"/>
          <p:cNvCxnSpPr/>
          <p:nvPr/>
        </p:nvCxnSpPr>
        <p:spPr bwMode="auto">
          <a:xfrm>
            <a:off x="3841805" y="943385"/>
            <a:ext cx="11285" cy="5206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TextBox 34"/>
          <p:cNvSpPr txBox="1"/>
          <p:nvPr/>
        </p:nvSpPr>
        <p:spPr>
          <a:xfrm>
            <a:off x="2435895" y="1224285"/>
            <a:ext cx="1488119" cy="338554"/>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Exploration</a:t>
            </a:r>
          </a:p>
        </p:txBody>
      </p:sp>
      <p:sp>
        <p:nvSpPr>
          <p:cNvPr id="36" name="Down Arrow 35"/>
          <p:cNvSpPr/>
          <p:nvPr/>
        </p:nvSpPr>
        <p:spPr bwMode="auto">
          <a:xfrm rot="16200000">
            <a:off x="6036625" y="2164346"/>
            <a:ext cx="353583" cy="453103"/>
          </a:xfrm>
          <a:prstGeom prst="down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cxnSp>
        <p:nvCxnSpPr>
          <p:cNvPr id="37" name="Straight Connector 36"/>
          <p:cNvCxnSpPr/>
          <p:nvPr/>
        </p:nvCxnSpPr>
        <p:spPr bwMode="auto">
          <a:xfrm>
            <a:off x="5194048" y="929025"/>
            <a:ext cx="11285" cy="5206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TextBox 37"/>
          <p:cNvSpPr txBox="1"/>
          <p:nvPr/>
        </p:nvSpPr>
        <p:spPr>
          <a:xfrm>
            <a:off x="3869309" y="1101175"/>
            <a:ext cx="1350030" cy="584775"/>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Model Development</a:t>
            </a:r>
          </a:p>
        </p:txBody>
      </p:sp>
      <p:cxnSp>
        <p:nvCxnSpPr>
          <p:cNvPr id="39" name="Straight Connector 38"/>
          <p:cNvCxnSpPr/>
          <p:nvPr/>
        </p:nvCxnSpPr>
        <p:spPr bwMode="auto">
          <a:xfrm>
            <a:off x="7283569" y="978803"/>
            <a:ext cx="11285" cy="5206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 name="TextBox 39"/>
          <p:cNvSpPr txBox="1"/>
          <p:nvPr/>
        </p:nvSpPr>
        <p:spPr>
          <a:xfrm>
            <a:off x="5315119" y="1101175"/>
            <a:ext cx="1723664" cy="584775"/>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Candidate Model Selection</a:t>
            </a:r>
          </a:p>
        </p:txBody>
      </p:sp>
      <p:sp>
        <p:nvSpPr>
          <p:cNvPr id="41" name="Bent Arrow 40"/>
          <p:cNvSpPr/>
          <p:nvPr/>
        </p:nvSpPr>
        <p:spPr bwMode="auto">
          <a:xfrm flipV="1">
            <a:off x="6786340" y="2753066"/>
            <a:ext cx="615774" cy="2872422"/>
          </a:xfrm>
          <a:prstGeom prst="ben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cxnSp>
        <p:nvCxnSpPr>
          <p:cNvPr id="42" name="Straight Connector 41"/>
          <p:cNvCxnSpPr/>
          <p:nvPr/>
        </p:nvCxnSpPr>
        <p:spPr bwMode="auto">
          <a:xfrm>
            <a:off x="9385919" y="1002926"/>
            <a:ext cx="11285" cy="5206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 name="TextBox 42"/>
          <p:cNvSpPr txBox="1"/>
          <p:nvPr/>
        </p:nvSpPr>
        <p:spPr>
          <a:xfrm>
            <a:off x="7421599" y="1101175"/>
            <a:ext cx="1857060" cy="584775"/>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Model Operationalization</a:t>
            </a:r>
          </a:p>
        </p:txBody>
      </p:sp>
      <p:cxnSp>
        <p:nvCxnSpPr>
          <p:cNvPr id="44" name="Straight Connector 43"/>
          <p:cNvCxnSpPr/>
          <p:nvPr/>
        </p:nvCxnSpPr>
        <p:spPr bwMode="auto">
          <a:xfrm>
            <a:off x="10564609" y="988567"/>
            <a:ext cx="11285" cy="5206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TextBox 44"/>
          <p:cNvSpPr txBox="1"/>
          <p:nvPr/>
        </p:nvSpPr>
        <p:spPr>
          <a:xfrm>
            <a:off x="9413498" y="1101175"/>
            <a:ext cx="1162291" cy="584775"/>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Model Evaluation</a:t>
            </a:r>
          </a:p>
        </p:txBody>
      </p:sp>
      <p:sp>
        <p:nvSpPr>
          <p:cNvPr id="46" name="TextBox 45"/>
          <p:cNvSpPr txBox="1"/>
          <p:nvPr/>
        </p:nvSpPr>
        <p:spPr>
          <a:xfrm>
            <a:off x="10735570" y="1101175"/>
            <a:ext cx="1162291" cy="584775"/>
          </a:xfrm>
          <a:prstGeom prst="rect">
            <a:avLst/>
          </a:prstGeom>
          <a:noFill/>
        </p:spPr>
        <p:txBody>
          <a:bodyPr wrap="square" rtlCol="0" anchor="ctr">
            <a:spAutoFit/>
          </a:bodyPr>
          <a:lstStyle>
            <a:defPPr>
              <a:defRPr lang="en-US"/>
            </a:defPPr>
            <a:lvl1pPr>
              <a:defRPr sz="1200">
                <a:solidFill>
                  <a:schemeClr val="tx2">
                    <a:lumMod val="60000"/>
                    <a:lumOff val="40000"/>
                  </a:schemeClr>
                </a:solidFill>
              </a:defRPr>
            </a:lvl1pPr>
          </a:lstStyle>
          <a:p>
            <a:pPr algn="ctr"/>
            <a:r>
              <a:rPr lang="en-US" sz="1600" b="1" dirty="0"/>
              <a:t>Go Live Phase</a:t>
            </a:r>
          </a:p>
        </p:txBody>
      </p:sp>
      <p:sp>
        <p:nvSpPr>
          <p:cNvPr id="47" name="Rectangle 46"/>
          <p:cNvSpPr/>
          <p:nvPr/>
        </p:nvSpPr>
        <p:spPr bwMode="auto">
          <a:xfrm>
            <a:off x="10841479" y="3892221"/>
            <a:ext cx="1169377" cy="6250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bg1"/>
                </a:solidFill>
                <a:effectLst/>
                <a:latin typeface="Arial" charset="0"/>
                <a:ea typeface="ＭＳ Ｐゴシック" charset="0"/>
                <a:cs typeface="ＭＳ Ｐゴシック" charset="0"/>
              </a:rPr>
              <a:t>Monitor Live Models</a:t>
            </a:r>
          </a:p>
        </p:txBody>
      </p:sp>
      <p:sp>
        <p:nvSpPr>
          <p:cNvPr id="48" name="Left Arrow 47"/>
          <p:cNvSpPr/>
          <p:nvPr/>
        </p:nvSpPr>
        <p:spPr bwMode="auto">
          <a:xfrm>
            <a:off x="5091420" y="4060511"/>
            <a:ext cx="5748764" cy="306331"/>
          </a:xfrm>
          <a:prstGeom prst="lef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                                                 </a:t>
            </a:r>
          </a:p>
        </p:txBody>
      </p:sp>
      <p:sp>
        <p:nvSpPr>
          <p:cNvPr id="49" name="Left Arrow 48"/>
          <p:cNvSpPr/>
          <p:nvPr/>
        </p:nvSpPr>
        <p:spPr bwMode="auto">
          <a:xfrm rot="5400000" flipH="1">
            <a:off x="10935529" y="3114753"/>
            <a:ext cx="1112028" cy="349653"/>
          </a:xfrm>
          <a:prstGeom prst="lef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ＭＳ Ｐゴシック" charset="0"/>
              <a:cs typeface="ＭＳ Ｐゴシック" charset="0"/>
            </a:endParaRPr>
          </a:p>
        </p:txBody>
      </p:sp>
      <p:sp>
        <p:nvSpPr>
          <p:cNvPr id="50" name="TextBox 49"/>
          <p:cNvSpPr txBox="1"/>
          <p:nvPr/>
        </p:nvSpPr>
        <p:spPr>
          <a:xfrm>
            <a:off x="6995791" y="4088376"/>
            <a:ext cx="1754006" cy="246221"/>
          </a:xfrm>
          <a:prstGeom prst="rect">
            <a:avLst/>
          </a:prstGeom>
          <a:noFill/>
        </p:spPr>
        <p:txBody>
          <a:bodyPr wrap="none" rtlCol="0">
            <a:spAutoFit/>
          </a:bodyPr>
          <a:lstStyle/>
          <a:p>
            <a:r>
              <a:rPr lang="en-US" sz="1000" b="1" dirty="0">
                <a:latin typeface="Arial" charset="0"/>
                <a:ea typeface="ＭＳ Ｐゴシック" charset="0"/>
                <a:cs typeface="ＭＳ Ｐゴシック" charset="0"/>
              </a:rPr>
              <a:t>Collect new data &amp; retrain</a:t>
            </a:r>
            <a:endParaRPr lang="en-US" sz="1000" b="1" dirty="0"/>
          </a:p>
        </p:txBody>
      </p:sp>
      <p:sp>
        <p:nvSpPr>
          <p:cNvPr id="51" name="TextBox 50"/>
          <p:cNvSpPr txBox="1"/>
          <p:nvPr/>
        </p:nvSpPr>
        <p:spPr>
          <a:xfrm>
            <a:off x="3622588" y="4540656"/>
            <a:ext cx="635324" cy="276999"/>
          </a:xfrm>
          <a:prstGeom prst="rect">
            <a:avLst/>
          </a:prstGeom>
          <a:noFill/>
        </p:spPr>
        <p:txBody>
          <a:bodyPr wrap="square" rtlCol="0">
            <a:spAutoFit/>
          </a:bodyPr>
          <a:lstStyle/>
          <a:p>
            <a:r>
              <a:rPr lang="en-US" sz="1200" b="1" dirty="0"/>
              <a:t>Iterate</a:t>
            </a:r>
          </a:p>
        </p:txBody>
      </p:sp>
    </p:spTree>
    <p:extLst>
      <p:ext uri="{BB962C8B-B14F-4D97-AF65-F5344CB8AC3E}">
        <p14:creationId xmlns:p14="http://schemas.microsoft.com/office/powerpoint/2010/main" val="4239591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animBg="1"/>
      <p:bldP spid="31" grpId="0" animBg="1"/>
      <p:bldP spid="33" grpId="0"/>
      <p:bldP spid="35" grpId="0"/>
      <p:bldP spid="36" grpId="0" animBg="1"/>
      <p:bldP spid="38" grpId="0"/>
      <p:bldP spid="40" grpId="0"/>
      <p:bldP spid="41" grpId="0" animBg="1"/>
      <p:bldP spid="43" grpId="0"/>
      <p:bldP spid="45" grpId="0"/>
      <p:bldP spid="46" grpId="0"/>
      <p:bldP spid="47" grpId="0" animBg="1"/>
      <p:bldP spid="48" grpId="0" animBg="1"/>
      <p:bldP spid="49" grpId="0" animBg="1"/>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Solution Motivation</a:t>
            </a:r>
          </a:p>
        </p:txBody>
      </p:sp>
      <p:sp>
        <p:nvSpPr>
          <p:cNvPr id="13" name="Content Placeholder 12"/>
          <p:cNvSpPr>
            <a:spLocks noGrp="1"/>
          </p:cNvSpPr>
          <p:nvPr>
            <p:ph sz="quarter" idx="11"/>
          </p:nvPr>
        </p:nvSpPr>
        <p:spPr/>
        <p:txBody>
          <a:bodyPr anchor="ctr"/>
          <a:lstStyle/>
          <a:p>
            <a:r>
              <a:rPr lang="en-US" sz="2400" dirty="0"/>
              <a:t>Self-Service Platform</a:t>
            </a:r>
          </a:p>
        </p:txBody>
      </p:sp>
      <p:sp>
        <p:nvSpPr>
          <p:cNvPr id="14" name="Content Placeholder 13"/>
          <p:cNvSpPr>
            <a:spLocks noGrp="1"/>
          </p:cNvSpPr>
          <p:nvPr>
            <p:ph sz="quarter" idx="12"/>
          </p:nvPr>
        </p:nvSpPr>
        <p:spPr/>
        <p:txBody>
          <a:bodyPr anchor="ctr"/>
          <a:lstStyle/>
          <a:p>
            <a:r>
              <a:rPr lang="en-US" sz="2400" dirty="0"/>
              <a:t>Align Data Scientists and Production</a:t>
            </a:r>
          </a:p>
          <a:p>
            <a:endParaRPr lang="en-US" sz="2400" dirty="0"/>
          </a:p>
        </p:txBody>
      </p:sp>
      <p:sp>
        <p:nvSpPr>
          <p:cNvPr id="15" name="Content Placeholder 14"/>
          <p:cNvSpPr>
            <a:spLocks noGrp="1"/>
          </p:cNvSpPr>
          <p:nvPr>
            <p:ph sz="quarter" idx="13"/>
          </p:nvPr>
        </p:nvSpPr>
        <p:spPr>
          <a:xfrm>
            <a:off x="7197678" y="1590675"/>
            <a:ext cx="3075035" cy="1652141"/>
          </a:xfrm>
        </p:spPr>
        <p:txBody>
          <a:bodyPr anchor="ctr"/>
          <a:lstStyle/>
          <a:p>
            <a:r>
              <a:rPr lang="en-US" sz="2400" dirty="0"/>
              <a:t>Models Treated as Code</a:t>
            </a:r>
          </a:p>
        </p:txBody>
      </p:sp>
      <p:sp>
        <p:nvSpPr>
          <p:cNvPr id="16" name="Content Placeholder 15"/>
          <p:cNvSpPr>
            <a:spLocks noGrp="1"/>
          </p:cNvSpPr>
          <p:nvPr>
            <p:ph sz="quarter" idx="14"/>
          </p:nvPr>
        </p:nvSpPr>
        <p:spPr/>
        <p:txBody>
          <a:bodyPr anchor="ctr"/>
          <a:lstStyle/>
          <a:p>
            <a:r>
              <a:rPr lang="en-US" sz="2400" dirty="0"/>
              <a:t>High Throughput Stream Platform</a:t>
            </a:r>
          </a:p>
          <a:p>
            <a:endParaRPr lang="en-US" sz="2400" dirty="0"/>
          </a:p>
        </p:txBody>
      </p:sp>
      <p:pic>
        <p:nvPicPr>
          <p:cNvPr id="21" name="Content Placeholder 20"/>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81319" y="1919833"/>
            <a:ext cx="797543" cy="993823"/>
          </a:xfrm>
          <a:prstGeom prst="rect">
            <a:avLst/>
          </a:prstGeom>
        </p:spPr>
      </p:pic>
      <p:pic>
        <p:nvPicPr>
          <p:cNvPr id="22" name="Content Placeholder 21"/>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388831" y="3879606"/>
            <a:ext cx="1058495" cy="1058495"/>
          </a:xfrm>
          <a:prstGeom prst="rect">
            <a:avLst/>
          </a:prstGeom>
        </p:spPr>
      </p:pic>
      <p:pic>
        <p:nvPicPr>
          <p:cNvPr id="23" name="Content Placeholder 22"/>
          <p:cNvPicPr>
            <a:picLocks noGrp="1" noChangeAspect="1"/>
          </p:cNvPicPr>
          <p:nvPr>
            <p:ph sz="quarter" idx="17"/>
          </p:nvPr>
        </p:nvPicPr>
        <p:blipFill>
          <a:blip r:embed="rId4">
            <a:extLst>
              <a:ext uri="{28A0092B-C50C-407E-A947-70E740481C1C}">
                <a14:useLocalDpi xmlns:a14="http://schemas.microsoft.com/office/drawing/2010/main" val="0"/>
              </a:ext>
            </a:extLst>
          </a:blip>
          <a:stretch>
            <a:fillRect/>
          </a:stretch>
        </p:blipFill>
        <p:spPr>
          <a:xfrm>
            <a:off x="6072748" y="2075269"/>
            <a:ext cx="882650" cy="682950"/>
          </a:xfrm>
          <a:prstGeom prst="rect">
            <a:avLst/>
          </a:prstGeom>
        </p:spPr>
      </p:pic>
      <p:pic>
        <p:nvPicPr>
          <p:cNvPr id="24" name="Content Placeholder 7"/>
          <p:cNvPicPr>
            <a:picLocks noGrp="1" noChangeAspect="1"/>
          </p:cNvPicPr>
          <p:nvPr>
            <p:ph sz="quarter" idx="18"/>
          </p:nvPr>
        </p:nvPicPr>
        <p:blipFill>
          <a:blip r:embed="rId5">
            <a:extLst>
              <a:ext uri="{28A0092B-C50C-407E-A947-70E740481C1C}">
                <a14:useLocalDpi xmlns:a14="http://schemas.microsoft.com/office/drawing/2010/main" val="0"/>
              </a:ext>
            </a:extLst>
          </a:blip>
          <a:stretch>
            <a:fillRect/>
          </a:stretch>
        </p:blipFill>
        <p:spPr>
          <a:xfrm>
            <a:off x="6353267" y="3692892"/>
            <a:ext cx="406308" cy="1431925"/>
          </a:xfrm>
        </p:spPr>
      </p:pic>
    </p:spTree>
    <p:extLst>
      <p:ext uri="{BB962C8B-B14F-4D97-AF65-F5344CB8AC3E}">
        <p14:creationId xmlns:p14="http://schemas.microsoft.com/office/powerpoint/2010/main" val="31833800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Store </a:t>
            </a:r>
          </a:p>
        </p:txBody>
      </p:sp>
      <p:sp>
        <p:nvSpPr>
          <p:cNvPr id="3" name="Content Placeholder 2"/>
          <p:cNvSpPr>
            <a:spLocks noGrp="1"/>
          </p:cNvSpPr>
          <p:nvPr>
            <p:ph sz="quarter" idx="10"/>
          </p:nvPr>
        </p:nvSpPr>
        <p:spPr>
          <a:xfrm>
            <a:off x="812184" y="1590675"/>
            <a:ext cx="6005661" cy="4417923"/>
          </a:xfrm>
        </p:spPr>
        <p:txBody>
          <a:bodyPr/>
          <a:lstStyle/>
          <a:p>
            <a:r>
              <a:rPr lang="en-US" dirty="0"/>
              <a:t>Two types of Feature Stores:</a:t>
            </a:r>
          </a:p>
          <a:p>
            <a:pPr marL="514350" lvl="1" indent="-285750"/>
            <a:r>
              <a:rPr lang="en-US" dirty="0"/>
              <a:t>Online Feature Store </a:t>
            </a:r>
            <a:r>
              <a:rPr lang="mr-IN" dirty="0"/>
              <a:t>–</a:t>
            </a:r>
            <a:r>
              <a:rPr lang="en-US" dirty="0"/>
              <a:t> Current values by key (Key/Value Store)</a:t>
            </a:r>
          </a:p>
          <a:p>
            <a:pPr marL="514350" lvl="1" indent="-285750"/>
            <a:r>
              <a:rPr lang="en-US" dirty="0"/>
              <a:t>History Feature Store </a:t>
            </a:r>
            <a:r>
              <a:rPr lang="mr-IN" dirty="0"/>
              <a:t>–</a:t>
            </a:r>
            <a:r>
              <a:rPr lang="en-US" dirty="0"/>
              <a:t> Append features as they are collected (Ex. Hadoop File System, AWS S3)</a:t>
            </a:r>
          </a:p>
          <a:p>
            <a:r>
              <a:rPr lang="en-US" dirty="0"/>
              <a:t>Online feature store</a:t>
            </a:r>
          </a:p>
          <a:p>
            <a:pPr marL="514350" lvl="1" indent="-285750"/>
            <a:r>
              <a:rPr lang="en-US" dirty="0"/>
              <a:t>Used in the prediction phase for enrichment</a:t>
            </a:r>
          </a:p>
          <a:p>
            <a:pPr marL="514350" lvl="1" indent="-285750"/>
            <a:r>
              <a:rPr lang="en-US" dirty="0"/>
              <a:t>Needs to support fast ingest and query as it stores current data for given account or account &amp; device combination</a:t>
            </a:r>
          </a:p>
          <a:p>
            <a:r>
              <a:rPr lang="en-US" dirty="0"/>
              <a:t>History feature store</a:t>
            </a:r>
          </a:p>
          <a:p>
            <a:pPr marL="514350" lvl="1" indent="-285750"/>
            <a:r>
              <a:rPr lang="en-US" dirty="0"/>
              <a:t>Used to build history of features </a:t>
            </a:r>
          </a:p>
          <a:p>
            <a:pPr marL="514350" lvl="1" indent="-285750"/>
            <a:r>
              <a:rPr lang="en-US" dirty="0"/>
              <a:t>Data Scientist use this store to create their training datasets</a:t>
            </a:r>
          </a:p>
          <a:p>
            <a:pPr marL="514350" lvl="1" indent="-285750"/>
            <a:endParaRPr lang="en-US" dirty="0"/>
          </a:p>
          <a:p>
            <a:pPr marL="514350" lvl="1" indent="-285750"/>
            <a:endParaRPr lang="en-US" dirty="0"/>
          </a:p>
        </p:txBody>
      </p:sp>
      <p:sp>
        <p:nvSpPr>
          <p:cNvPr id="6" name="Rectangle 5"/>
          <p:cNvSpPr/>
          <p:nvPr/>
        </p:nvSpPr>
        <p:spPr bwMode="auto">
          <a:xfrm>
            <a:off x="8056181" y="1865280"/>
            <a:ext cx="1589895" cy="500056"/>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Creation Pipeline</a:t>
            </a:r>
          </a:p>
        </p:txBody>
      </p:sp>
      <p:sp>
        <p:nvSpPr>
          <p:cNvPr id="9" name="Magnetic Disk 8"/>
          <p:cNvSpPr/>
          <p:nvPr/>
        </p:nvSpPr>
        <p:spPr bwMode="auto">
          <a:xfrm>
            <a:off x="9170762" y="3223950"/>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History Feature Store</a:t>
            </a:r>
          </a:p>
        </p:txBody>
      </p:sp>
      <p:sp>
        <p:nvSpPr>
          <p:cNvPr id="10" name="Magnetic Disk 9"/>
          <p:cNvSpPr/>
          <p:nvPr/>
        </p:nvSpPr>
        <p:spPr bwMode="auto">
          <a:xfrm>
            <a:off x="7443657" y="3223950"/>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cxnSp>
        <p:nvCxnSpPr>
          <p:cNvPr id="11" name="Straight Arrow Connector 10"/>
          <p:cNvCxnSpPr>
            <a:stCxn id="6" idx="2"/>
            <a:endCxn id="9" idx="1"/>
          </p:cNvCxnSpPr>
          <p:nvPr/>
        </p:nvCxnSpPr>
        <p:spPr>
          <a:xfrm>
            <a:off x="8851129" y="2365336"/>
            <a:ext cx="932157" cy="8586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6" idx="2"/>
            <a:endCxn id="10" idx="1"/>
          </p:cNvCxnSpPr>
          <p:nvPr/>
        </p:nvCxnSpPr>
        <p:spPr>
          <a:xfrm flipH="1">
            <a:off x="8056181" y="2365336"/>
            <a:ext cx="794948" cy="8586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7510121" y="4787763"/>
            <a:ext cx="1341008" cy="86663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Prediction Phase</a:t>
            </a:r>
          </a:p>
        </p:txBody>
      </p:sp>
      <p:cxnSp>
        <p:nvCxnSpPr>
          <p:cNvPr id="31" name="Straight Arrow Connector 30"/>
          <p:cNvCxnSpPr>
            <a:stCxn id="10" idx="3"/>
          </p:cNvCxnSpPr>
          <p:nvPr/>
        </p:nvCxnSpPr>
        <p:spPr>
          <a:xfrm>
            <a:off x="8056181" y="3916961"/>
            <a:ext cx="0" cy="827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9303896" y="4787763"/>
            <a:ext cx="2026651" cy="86663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Model Training Phase</a:t>
            </a:r>
          </a:p>
        </p:txBody>
      </p:sp>
      <p:cxnSp>
        <p:nvCxnSpPr>
          <p:cNvPr id="35" name="Straight Arrow Connector 34"/>
          <p:cNvCxnSpPr>
            <a:stCxn id="9" idx="3"/>
          </p:cNvCxnSpPr>
          <p:nvPr/>
        </p:nvCxnSpPr>
        <p:spPr>
          <a:xfrm>
            <a:off x="9783286" y="3916961"/>
            <a:ext cx="0" cy="827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9725306" y="2540112"/>
            <a:ext cx="1341008" cy="499574"/>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Append</a:t>
            </a:r>
          </a:p>
        </p:txBody>
      </p:sp>
      <p:sp>
        <p:nvSpPr>
          <p:cNvPr id="39" name="TextBox 38"/>
          <p:cNvSpPr txBox="1"/>
          <p:nvPr/>
        </p:nvSpPr>
        <p:spPr>
          <a:xfrm>
            <a:off x="7016074" y="2540112"/>
            <a:ext cx="1279623" cy="499574"/>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Overwrite</a:t>
            </a:r>
          </a:p>
        </p:txBody>
      </p:sp>
    </p:spTree>
    <p:extLst>
      <p:ext uri="{BB962C8B-B14F-4D97-AF65-F5344CB8AC3E}">
        <p14:creationId xmlns:p14="http://schemas.microsoft.com/office/powerpoint/2010/main" val="3688077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9" grpId="0"/>
      <p:bldP spid="34"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Online feature store</a:t>
            </a:r>
          </a:p>
        </p:txBody>
      </p:sp>
      <p:grpSp>
        <p:nvGrpSpPr>
          <p:cNvPr id="16" name="Group 15"/>
          <p:cNvGrpSpPr/>
          <p:nvPr/>
        </p:nvGrpSpPr>
        <p:grpSpPr>
          <a:xfrm rot="5400000">
            <a:off x="1632169" y="2592499"/>
            <a:ext cx="233123" cy="428762"/>
            <a:chOff x="2974878" y="2609672"/>
            <a:chExt cx="248084" cy="622140"/>
          </a:xfrm>
        </p:grpSpPr>
        <p:cxnSp>
          <p:nvCxnSpPr>
            <p:cNvPr id="17" name="Straight Connector 16"/>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sp>
        <p:nvSpPr>
          <p:cNvPr id="19" name="Rectangle 18"/>
          <p:cNvSpPr/>
          <p:nvPr/>
        </p:nvSpPr>
        <p:spPr>
          <a:xfrm>
            <a:off x="2501184" y="2512625"/>
            <a:ext cx="1441948" cy="64196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chemeClr val="tx1"/>
                </a:solidFill>
                <a:latin typeface="Gotham Book" charset="0"/>
                <a:ea typeface="Gotham Book" charset="0"/>
                <a:cs typeface="Gotham Book" charset="0"/>
              </a:rPr>
              <a:t>Model Execution Trigger</a:t>
            </a:r>
          </a:p>
        </p:txBody>
      </p:sp>
      <p:cxnSp>
        <p:nvCxnSpPr>
          <p:cNvPr id="20" name="Straight Arrow Connector 19"/>
          <p:cNvCxnSpPr>
            <a:endCxn id="19" idx="1"/>
          </p:cNvCxnSpPr>
          <p:nvPr/>
        </p:nvCxnSpPr>
        <p:spPr>
          <a:xfrm>
            <a:off x="1963112" y="2833606"/>
            <a:ext cx="5380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35" y="3083863"/>
            <a:ext cx="238814" cy="252082"/>
          </a:xfrm>
          <a:prstGeom prst="rect">
            <a:avLst/>
          </a:prstGeom>
        </p:spPr>
      </p:pic>
      <p:pic>
        <p:nvPicPr>
          <p:cNvPr id="22" name="Picture 21"/>
          <p:cNvPicPr>
            <a:picLocks noChangeAspect="1"/>
          </p:cNvPicPr>
          <p:nvPr/>
        </p:nvPicPr>
        <p:blipFill>
          <a:blip r:embed="rId4"/>
          <a:stretch>
            <a:fillRect/>
          </a:stretch>
        </p:blipFill>
        <p:spPr>
          <a:xfrm>
            <a:off x="1537463" y="3063494"/>
            <a:ext cx="376636" cy="376636"/>
          </a:xfrm>
          <a:prstGeom prst="rect">
            <a:avLst/>
          </a:prstGeom>
        </p:spPr>
      </p:pic>
      <p:cxnSp>
        <p:nvCxnSpPr>
          <p:cNvPr id="23" name="Straight Arrow Connector 22"/>
          <p:cNvCxnSpPr/>
          <p:nvPr/>
        </p:nvCxnSpPr>
        <p:spPr>
          <a:xfrm>
            <a:off x="3943132" y="2823257"/>
            <a:ext cx="105078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2122633" y="1321251"/>
            <a:ext cx="2282991" cy="1007393"/>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1. Payload only contains Model Name &amp; Account Number</a:t>
            </a:r>
          </a:p>
        </p:txBody>
      </p:sp>
      <p:sp>
        <p:nvSpPr>
          <p:cNvPr id="25" name="Rectangle 24"/>
          <p:cNvSpPr/>
          <p:nvPr/>
        </p:nvSpPr>
        <p:spPr>
          <a:xfrm>
            <a:off x="4993915" y="2512625"/>
            <a:ext cx="1441948" cy="64196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chemeClr val="tx1"/>
                </a:solidFill>
                <a:latin typeface="Gotham Book" charset="0"/>
                <a:ea typeface="Gotham Book" charset="0"/>
                <a:cs typeface="Gotham Book" charset="0"/>
              </a:rPr>
              <a:t>Feature Assembly</a:t>
            </a:r>
          </a:p>
        </p:txBody>
      </p:sp>
      <p:sp>
        <p:nvSpPr>
          <p:cNvPr id="26" name="Magnetic Disk 25"/>
          <p:cNvSpPr/>
          <p:nvPr/>
        </p:nvSpPr>
        <p:spPr bwMode="auto">
          <a:xfrm>
            <a:off x="4536715" y="3976074"/>
            <a:ext cx="914400" cy="1122678"/>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a:p>
            <a:pPr algn="ctr"/>
            <a:r>
              <a:rPr lang="en-US" sz="1400" dirty="0"/>
              <a:t>Model Metadata</a:t>
            </a:r>
          </a:p>
          <a:p>
            <a:pPr algn="ctr"/>
            <a:endParaRPr lang="en-US" sz="1400" dirty="0"/>
          </a:p>
        </p:txBody>
      </p:sp>
      <p:cxnSp>
        <p:nvCxnSpPr>
          <p:cNvPr id="27" name="Straight Arrow Connector 26"/>
          <p:cNvCxnSpPr>
            <a:stCxn id="26" idx="1"/>
            <a:endCxn id="25" idx="2"/>
          </p:cNvCxnSpPr>
          <p:nvPr/>
        </p:nvCxnSpPr>
        <p:spPr>
          <a:xfrm flipV="1">
            <a:off x="4993915" y="3154587"/>
            <a:ext cx="720974" cy="8214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Magnetic Disk 27"/>
          <p:cNvSpPr/>
          <p:nvPr/>
        </p:nvSpPr>
        <p:spPr bwMode="auto">
          <a:xfrm>
            <a:off x="5978663" y="3976074"/>
            <a:ext cx="914400" cy="1122678"/>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cxnSp>
        <p:nvCxnSpPr>
          <p:cNvPr id="30" name="Straight Arrow Connector 29"/>
          <p:cNvCxnSpPr>
            <a:stCxn id="28" idx="1"/>
            <a:endCxn id="25" idx="2"/>
          </p:cNvCxnSpPr>
          <p:nvPr/>
        </p:nvCxnSpPr>
        <p:spPr>
          <a:xfrm flipH="1" flipV="1">
            <a:off x="5714889" y="3154587"/>
            <a:ext cx="720974" cy="8214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122633" y="4094607"/>
            <a:ext cx="2282991" cy="8853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2. Model Metadata informs which features are needed for a model</a:t>
            </a:r>
          </a:p>
        </p:txBody>
      </p:sp>
      <p:sp>
        <p:nvSpPr>
          <p:cNvPr id="33" name="TextBox 32"/>
          <p:cNvSpPr txBox="1"/>
          <p:nvPr/>
        </p:nvSpPr>
        <p:spPr>
          <a:xfrm>
            <a:off x="7133592" y="4074414"/>
            <a:ext cx="2282991" cy="885321"/>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3. Pull required features by account number</a:t>
            </a:r>
          </a:p>
        </p:txBody>
      </p:sp>
      <p:sp>
        <p:nvSpPr>
          <p:cNvPr id="36" name="Rectangle 35"/>
          <p:cNvSpPr/>
          <p:nvPr/>
        </p:nvSpPr>
        <p:spPr>
          <a:xfrm>
            <a:off x="8629183" y="2502276"/>
            <a:ext cx="1441948" cy="64196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chemeClr val="tx1"/>
                </a:solidFill>
                <a:latin typeface="Gotham Book" charset="0"/>
                <a:ea typeface="Gotham Book" charset="0"/>
                <a:cs typeface="Gotham Book" charset="0"/>
              </a:rPr>
              <a:t>Model Execution</a:t>
            </a:r>
          </a:p>
        </p:txBody>
      </p:sp>
      <p:cxnSp>
        <p:nvCxnSpPr>
          <p:cNvPr id="38" name="Straight Arrow Connector 37"/>
          <p:cNvCxnSpPr>
            <a:stCxn id="25" idx="3"/>
            <a:endCxn id="36" idx="1"/>
          </p:cNvCxnSpPr>
          <p:nvPr/>
        </p:nvCxnSpPr>
        <p:spPr>
          <a:xfrm flipV="1">
            <a:off x="6435863" y="2823257"/>
            <a:ext cx="2193320" cy="103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8208661" y="1375361"/>
            <a:ext cx="2282991" cy="1007393"/>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4. Pass full set of assembled features for model execution</a:t>
            </a:r>
          </a:p>
        </p:txBody>
      </p:sp>
      <p:cxnSp>
        <p:nvCxnSpPr>
          <p:cNvPr id="41" name="Straight Arrow Connector 40"/>
          <p:cNvCxnSpPr>
            <a:stCxn id="36" idx="3"/>
          </p:cNvCxnSpPr>
          <p:nvPr/>
        </p:nvCxnSpPr>
        <p:spPr>
          <a:xfrm>
            <a:off x="10071131" y="2823257"/>
            <a:ext cx="9486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10491652" y="2833606"/>
            <a:ext cx="1499567" cy="1007393"/>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5. Prediction</a:t>
            </a:r>
          </a:p>
        </p:txBody>
      </p:sp>
    </p:spTree>
    <p:extLst>
      <p:ext uri="{BB962C8B-B14F-4D97-AF65-F5344CB8AC3E}">
        <p14:creationId xmlns:p14="http://schemas.microsoft.com/office/powerpoint/2010/main" val="735904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25" grpId="0" animBg="1"/>
      <p:bldP spid="26" grpId="0" animBg="1"/>
      <p:bldP spid="28" grpId="0" animBg="1"/>
      <p:bldP spid="32" grpId="0"/>
      <p:bldP spid="33" grpId="0"/>
      <p:bldP spid="36" grpId="0" animBg="1"/>
      <p:bldP spid="4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515600" cy="769594"/>
          </a:xfrm>
        </p:spPr>
        <p:txBody>
          <a:bodyPr/>
          <a:lstStyle/>
          <a:p>
            <a:r>
              <a:rPr lang="en-US" dirty="0"/>
              <a:t>Feature creation pipeline</a:t>
            </a:r>
          </a:p>
        </p:txBody>
      </p:sp>
      <p:sp>
        <p:nvSpPr>
          <p:cNvPr id="21" name="Rectangle 20"/>
          <p:cNvSpPr/>
          <p:nvPr/>
        </p:nvSpPr>
        <p:spPr bwMode="auto">
          <a:xfrm>
            <a:off x="6799529" y="3525160"/>
            <a:ext cx="1174587" cy="704649"/>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Aggregation Pipeline</a:t>
            </a:r>
          </a:p>
        </p:txBody>
      </p:sp>
      <p:sp>
        <p:nvSpPr>
          <p:cNvPr id="22" name="Rectangle 21"/>
          <p:cNvSpPr/>
          <p:nvPr/>
        </p:nvSpPr>
        <p:spPr bwMode="auto">
          <a:xfrm>
            <a:off x="8257566" y="3520040"/>
            <a:ext cx="1274943" cy="70464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On Demand Pipeline</a:t>
            </a:r>
          </a:p>
        </p:txBody>
      </p:sp>
      <p:grpSp>
        <p:nvGrpSpPr>
          <p:cNvPr id="23" name="Group 22"/>
          <p:cNvGrpSpPr/>
          <p:nvPr/>
        </p:nvGrpSpPr>
        <p:grpSpPr>
          <a:xfrm rot="5400000">
            <a:off x="6879554" y="1927408"/>
            <a:ext cx="428762" cy="1115513"/>
            <a:chOff x="7336213" y="1502778"/>
            <a:chExt cx="428762" cy="1115513"/>
          </a:xfrm>
        </p:grpSpPr>
        <p:grpSp>
          <p:nvGrpSpPr>
            <p:cNvPr id="24" name="Group 23"/>
            <p:cNvGrpSpPr/>
            <p:nvPr/>
          </p:nvGrpSpPr>
          <p:grpSpPr>
            <a:xfrm rot="5400000">
              <a:off x="7434032" y="1770660"/>
              <a:ext cx="233123" cy="428762"/>
              <a:chOff x="2974878" y="2609672"/>
              <a:chExt cx="248084" cy="622140"/>
            </a:xfrm>
          </p:grpSpPr>
          <p:cxnSp>
            <p:nvCxnSpPr>
              <p:cNvPr id="27" name="Straight Connector 26"/>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46" y="1502778"/>
              <a:ext cx="238814" cy="252082"/>
            </a:xfrm>
            <a:prstGeom prst="rect">
              <a:avLst/>
            </a:prstGeom>
          </p:spPr>
        </p:pic>
        <p:pic>
          <p:nvPicPr>
            <p:cNvPr id="26" name="Picture 25"/>
            <p:cNvPicPr>
              <a:picLocks noChangeAspect="1"/>
            </p:cNvPicPr>
            <p:nvPr/>
          </p:nvPicPr>
          <p:blipFill>
            <a:blip r:embed="rId4"/>
            <a:stretch>
              <a:fillRect/>
            </a:stretch>
          </p:blipFill>
          <p:spPr>
            <a:xfrm rot="15883919">
              <a:off x="7339328" y="2241655"/>
              <a:ext cx="376636" cy="376636"/>
            </a:xfrm>
            <a:prstGeom prst="rect">
              <a:avLst/>
            </a:prstGeom>
          </p:spPr>
        </p:pic>
      </p:grpSp>
      <p:cxnSp>
        <p:nvCxnSpPr>
          <p:cNvPr id="30" name="Straight Arrow Connector 29"/>
          <p:cNvCxnSpPr/>
          <p:nvPr/>
        </p:nvCxnSpPr>
        <p:spPr>
          <a:xfrm>
            <a:off x="7152060" y="2699545"/>
            <a:ext cx="0" cy="610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2" name="Picture 31"/>
          <p:cNvPicPr>
            <a:picLocks noChangeAspect="1"/>
          </p:cNvPicPr>
          <p:nvPr/>
        </p:nvPicPr>
        <p:blipFill>
          <a:blip r:embed="rId5"/>
          <a:stretch>
            <a:fillRect/>
          </a:stretch>
        </p:blipFill>
        <p:spPr>
          <a:xfrm>
            <a:off x="6284573" y="3174098"/>
            <a:ext cx="297838" cy="297838"/>
          </a:xfrm>
          <a:prstGeom prst="rect">
            <a:avLst/>
          </a:prstGeom>
        </p:spPr>
      </p:pic>
      <p:sp>
        <p:nvSpPr>
          <p:cNvPr id="33" name="TextBox 32"/>
          <p:cNvSpPr txBox="1"/>
          <p:nvPr/>
        </p:nvSpPr>
        <p:spPr>
          <a:xfrm>
            <a:off x="6430863" y="1517006"/>
            <a:ext cx="1369909" cy="62935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Continuous Stream</a:t>
            </a:r>
          </a:p>
        </p:txBody>
      </p:sp>
      <p:grpSp>
        <p:nvGrpSpPr>
          <p:cNvPr id="36" name="Group 35"/>
          <p:cNvGrpSpPr/>
          <p:nvPr/>
        </p:nvGrpSpPr>
        <p:grpSpPr>
          <a:xfrm rot="5400000">
            <a:off x="8541504" y="1943428"/>
            <a:ext cx="428762" cy="1115513"/>
            <a:chOff x="7336213" y="1502778"/>
            <a:chExt cx="428762" cy="1115513"/>
          </a:xfrm>
        </p:grpSpPr>
        <p:grpSp>
          <p:nvGrpSpPr>
            <p:cNvPr id="38" name="Group 37"/>
            <p:cNvGrpSpPr/>
            <p:nvPr/>
          </p:nvGrpSpPr>
          <p:grpSpPr>
            <a:xfrm rot="5400000">
              <a:off x="7434032" y="1770660"/>
              <a:ext cx="233123" cy="428762"/>
              <a:chOff x="2974878" y="2609672"/>
              <a:chExt cx="248084" cy="622140"/>
            </a:xfrm>
          </p:grpSpPr>
          <p:cxnSp>
            <p:nvCxnSpPr>
              <p:cNvPr id="42" name="Straight Connector 41"/>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46" y="1502778"/>
              <a:ext cx="238814" cy="252082"/>
            </a:xfrm>
            <a:prstGeom prst="rect">
              <a:avLst/>
            </a:prstGeom>
          </p:spPr>
        </p:pic>
        <p:pic>
          <p:nvPicPr>
            <p:cNvPr id="41" name="Picture 40"/>
            <p:cNvPicPr>
              <a:picLocks noChangeAspect="1"/>
            </p:cNvPicPr>
            <p:nvPr/>
          </p:nvPicPr>
          <p:blipFill>
            <a:blip r:embed="rId4"/>
            <a:stretch>
              <a:fillRect/>
            </a:stretch>
          </p:blipFill>
          <p:spPr>
            <a:xfrm rot="15883919">
              <a:off x="7339328" y="2241655"/>
              <a:ext cx="376636" cy="376636"/>
            </a:xfrm>
            <a:prstGeom prst="rect">
              <a:avLst/>
            </a:prstGeom>
          </p:spPr>
        </p:pic>
      </p:grpSp>
      <p:cxnSp>
        <p:nvCxnSpPr>
          <p:cNvPr id="44" name="Straight Arrow Connector 43"/>
          <p:cNvCxnSpPr/>
          <p:nvPr/>
        </p:nvCxnSpPr>
        <p:spPr>
          <a:xfrm>
            <a:off x="8868471" y="2761681"/>
            <a:ext cx="0" cy="610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9402974" y="2210792"/>
            <a:ext cx="2140212" cy="629357"/>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On Demand Feature Request</a:t>
            </a:r>
          </a:p>
        </p:txBody>
      </p:sp>
      <p:pic>
        <p:nvPicPr>
          <p:cNvPr id="46" name="Picture 45"/>
          <p:cNvPicPr>
            <a:picLocks noChangeAspect="1"/>
          </p:cNvPicPr>
          <p:nvPr/>
        </p:nvPicPr>
        <p:blipFill>
          <a:blip r:embed="rId6"/>
          <a:stretch>
            <a:fillRect/>
          </a:stretch>
        </p:blipFill>
        <p:spPr>
          <a:xfrm>
            <a:off x="9121350" y="3081670"/>
            <a:ext cx="614196" cy="283132"/>
          </a:xfrm>
          <a:prstGeom prst="rect">
            <a:avLst/>
          </a:prstGeom>
        </p:spPr>
      </p:pic>
      <p:pic>
        <p:nvPicPr>
          <p:cNvPr id="47" name="Picture 46"/>
          <p:cNvPicPr>
            <a:picLocks noChangeAspect="1"/>
          </p:cNvPicPr>
          <p:nvPr/>
        </p:nvPicPr>
        <p:blipFill>
          <a:blip r:embed="rId5"/>
          <a:stretch>
            <a:fillRect/>
          </a:stretch>
        </p:blipFill>
        <p:spPr>
          <a:xfrm>
            <a:off x="8108796" y="3066964"/>
            <a:ext cx="297838" cy="297838"/>
          </a:xfrm>
          <a:prstGeom prst="rect">
            <a:avLst/>
          </a:prstGeom>
        </p:spPr>
      </p:pic>
      <p:sp>
        <p:nvSpPr>
          <p:cNvPr id="48" name="Rectangle 47"/>
          <p:cNvSpPr/>
          <p:nvPr/>
        </p:nvSpPr>
        <p:spPr bwMode="auto">
          <a:xfrm>
            <a:off x="10894683" y="3471936"/>
            <a:ext cx="1058279" cy="70976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External Rest API</a:t>
            </a:r>
          </a:p>
        </p:txBody>
      </p:sp>
      <p:cxnSp>
        <p:nvCxnSpPr>
          <p:cNvPr id="49" name="Straight Arrow Connector 48"/>
          <p:cNvCxnSpPr>
            <a:stCxn id="22" idx="3"/>
            <a:endCxn id="48" idx="1"/>
          </p:cNvCxnSpPr>
          <p:nvPr/>
        </p:nvCxnSpPr>
        <p:spPr>
          <a:xfrm flipV="1">
            <a:off x="9532509" y="3826821"/>
            <a:ext cx="1362174" cy="455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rot="5400000">
            <a:off x="8601294" y="4147885"/>
            <a:ext cx="428762" cy="1115513"/>
            <a:chOff x="7336213" y="1502778"/>
            <a:chExt cx="428762" cy="1115513"/>
          </a:xfrm>
        </p:grpSpPr>
        <p:grpSp>
          <p:nvGrpSpPr>
            <p:cNvPr id="51" name="Group 50"/>
            <p:cNvGrpSpPr/>
            <p:nvPr/>
          </p:nvGrpSpPr>
          <p:grpSpPr>
            <a:xfrm rot="5400000">
              <a:off x="7434032" y="1770660"/>
              <a:ext cx="233123" cy="428762"/>
              <a:chOff x="2974878" y="2609672"/>
              <a:chExt cx="248084" cy="622140"/>
            </a:xfrm>
          </p:grpSpPr>
          <p:cxnSp>
            <p:nvCxnSpPr>
              <p:cNvPr id="54" name="Straight Connector 53"/>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46" y="1502778"/>
              <a:ext cx="238814" cy="252082"/>
            </a:xfrm>
            <a:prstGeom prst="rect">
              <a:avLst/>
            </a:prstGeom>
          </p:spPr>
        </p:pic>
        <p:pic>
          <p:nvPicPr>
            <p:cNvPr id="53" name="Picture 52"/>
            <p:cNvPicPr>
              <a:picLocks noChangeAspect="1"/>
            </p:cNvPicPr>
            <p:nvPr/>
          </p:nvPicPr>
          <p:blipFill>
            <a:blip r:embed="rId4"/>
            <a:stretch>
              <a:fillRect/>
            </a:stretch>
          </p:blipFill>
          <p:spPr>
            <a:xfrm rot="15883919">
              <a:off x="7339328" y="2241655"/>
              <a:ext cx="376636" cy="376636"/>
            </a:xfrm>
            <a:prstGeom prst="rect">
              <a:avLst/>
            </a:prstGeom>
          </p:spPr>
        </p:pic>
      </p:grpSp>
      <p:cxnSp>
        <p:nvCxnSpPr>
          <p:cNvPr id="14" name="Elbow Connector 13"/>
          <p:cNvCxnSpPr/>
          <p:nvPr/>
        </p:nvCxnSpPr>
        <p:spPr>
          <a:xfrm>
            <a:off x="7441040" y="4240392"/>
            <a:ext cx="522956" cy="215191"/>
          </a:xfrm>
          <a:prstGeom prst="bentConnector3">
            <a:avLst>
              <a:gd name="adj1" fmla="val 1430"/>
            </a:avLst>
          </a:prstGeom>
          <a:ln>
            <a:tailEnd type="triangle"/>
          </a:ln>
        </p:spPr>
        <p:style>
          <a:lnRef idx="3">
            <a:schemeClr val="dk1"/>
          </a:lnRef>
          <a:fillRef idx="0">
            <a:schemeClr val="dk1"/>
          </a:fillRef>
          <a:effectRef idx="2">
            <a:schemeClr val="dk1"/>
          </a:effectRef>
          <a:fontRef idx="minor">
            <a:schemeClr val="tx1"/>
          </a:fontRef>
        </p:style>
      </p:cxnSp>
      <p:sp>
        <p:nvSpPr>
          <p:cNvPr id="60" name="Rectangle 59"/>
          <p:cNvSpPr/>
          <p:nvPr/>
        </p:nvSpPr>
        <p:spPr bwMode="auto">
          <a:xfrm>
            <a:off x="7987832" y="5016500"/>
            <a:ext cx="1589895" cy="500056"/>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Writer</a:t>
            </a:r>
          </a:p>
        </p:txBody>
      </p:sp>
      <p:sp>
        <p:nvSpPr>
          <p:cNvPr id="61" name="Rectangle 60"/>
          <p:cNvSpPr/>
          <p:nvPr/>
        </p:nvSpPr>
        <p:spPr bwMode="auto">
          <a:xfrm>
            <a:off x="8128031" y="1369777"/>
            <a:ext cx="1274943" cy="70464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Assembly</a:t>
            </a:r>
          </a:p>
        </p:txBody>
      </p:sp>
      <p:cxnSp>
        <p:nvCxnSpPr>
          <p:cNvPr id="62" name="Straight Arrow Connector 61"/>
          <p:cNvCxnSpPr/>
          <p:nvPr/>
        </p:nvCxnSpPr>
        <p:spPr>
          <a:xfrm flipH="1">
            <a:off x="8868470" y="2116111"/>
            <a:ext cx="1" cy="3083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5" name="Magnetic Disk 64"/>
          <p:cNvSpPr/>
          <p:nvPr/>
        </p:nvSpPr>
        <p:spPr bwMode="auto">
          <a:xfrm>
            <a:off x="10712923" y="4887507"/>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Feature Metadata</a:t>
            </a:r>
          </a:p>
        </p:txBody>
      </p:sp>
      <p:cxnSp>
        <p:nvCxnSpPr>
          <p:cNvPr id="66" name="Straight Arrow Connector 65"/>
          <p:cNvCxnSpPr>
            <a:stCxn id="65" idx="2"/>
            <a:endCxn id="60" idx="3"/>
          </p:cNvCxnSpPr>
          <p:nvPr/>
        </p:nvCxnSpPr>
        <p:spPr>
          <a:xfrm flipH="1">
            <a:off x="9577727" y="5234013"/>
            <a:ext cx="1135196" cy="325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7" name="Magnetic Disk 66"/>
          <p:cNvSpPr/>
          <p:nvPr/>
        </p:nvSpPr>
        <p:spPr bwMode="auto">
          <a:xfrm>
            <a:off x="10440855" y="1381414"/>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Model Metadata</a:t>
            </a:r>
          </a:p>
        </p:txBody>
      </p:sp>
      <p:cxnSp>
        <p:nvCxnSpPr>
          <p:cNvPr id="68" name="Straight Arrow Connector 67"/>
          <p:cNvCxnSpPr>
            <a:stCxn id="67" idx="2"/>
            <a:endCxn id="61" idx="3"/>
          </p:cNvCxnSpPr>
          <p:nvPr/>
        </p:nvCxnSpPr>
        <p:spPr>
          <a:xfrm flipH="1" flipV="1">
            <a:off x="9402974" y="1722101"/>
            <a:ext cx="1037881" cy="58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1" name="Content Placeholder 2"/>
          <p:cNvSpPr>
            <a:spLocks noGrp="1"/>
          </p:cNvSpPr>
          <p:nvPr>
            <p:ph sz="quarter" idx="10"/>
          </p:nvPr>
        </p:nvSpPr>
        <p:spPr>
          <a:xfrm>
            <a:off x="368919" y="1311078"/>
            <a:ext cx="5507316" cy="4417923"/>
          </a:xfrm>
        </p:spPr>
        <p:txBody>
          <a:bodyPr/>
          <a:lstStyle/>
          <a:p>
            <a:r>
              <a:rPr lang="en-US" dirty="0"/>
              <a:t>Two Types:</a:t>
            </a:r>
          </a:p>
          <a:p>
            <a:pPr marL="514350" lvl="1" indent="-285750"/>
            <a:r>
              <a:rPr lang="en-US" dirty="0"/>
              <a:t>Continuous Aggregations on streaming data. </a:t>
            </a:r>
          </a:p>
          <a:p>
            <a:pPr marL="514350" lvl="1" indent="-285750"/>
            <a:r>
              <a:rPr lang="en-US" dirty="0"/>
              <a:t>On Demand Features</a:t>
            </a:r>
          </a:p>
          <a:p>
            <a:r>
              <a:rPr lang="en-US" dirty="0"/>
              <a:t>Aggregation feature examples</a:t>
            </a:r>
          </a:p>
          <a:p>
            <a:pPr marL="514350" lvl="1" indent="-285750"/>
            <a:r>
              <a:rPr lang="en-US" dirty="0"/>
              <a:t>Number of customer calls in the past 30 days. Key = Account Number</a:t>
            </a:r>
          </a:p>
          <a:p>
            <a:pPr marL="514350" lvl="1" indent="-285750"/>
            <a:r>
              <a:rPr lang="en-US" dirty="0"/>
              <a:t>Number of signal errors &gt; 2000 in a 24 hour tumbling window. Key= Account Number + Device Id</a:t>
            </a:r>
          </a:p>
          <a:p>
            <a:pPr marL="285750" indent="-285750"/>
            <a:r>
              <a:rPr lang="en-US" dirty="0"/>
              <a:t>On Demand Feature Example</a:t>
            </a:r>
          </a:p>
          <a:p>
            <a:pPr marL="514350" lvl="1" indent="-285750"/>
            <a:r>
              <a:rPr lang="en-US" dirty="0"/>
              <a:t>Diagnostic telemetry information for each device for a given customer</a:t>
            </a:r>
          </a:p>
          <a:p>
            <a:pPr marL="514350" lvl="1" indent="-285750"/>
            <a:r>
              <a:rPr lang="en-US" dirty="0">
                <a:solidFill>
                  <a:srgbClr val="050505"/>
                </a:solidFill>
              </a:rPr>
              <a:t>Expensive to collect. Only requested on demand</a:t>
            </a:r>
          </a:p>
          <a:p>
            <a:pPr marL="514350" lvl="1" indent="-285750"/>
            <a:r>
              <a:rPr lang="en-US" dirty="0">
                <a:solidFill>
                  <a:srgbClr val="050505"/>
                </a:solidFill>
              </a:rPr>
              <a:t>Model Metadata specified TTL for such a feature</a:t>
            </a:r>
            <a:endParaRPr lang="en-US" dirty="0"/>
          </a:p>
          <a:p>
            <a:pPr marL="285750" indent="-285750">
              <a:buFont typeface="Arial"/>
              <a:buChar char="•"/>
            </a:pPr>
            <a:endParaRPr lang="en-US" dirty="0"/>
          </a:p>
          <a:p>
            <a:pPr marL="514350" lvl="1" indent="-285750"/>
            <a:endParaRPr lang="en-US" dirty="0"/>
          </a:p>
          <a:p>
            <a:pPr marL="514350" lvl="1" indent="-285750"/>
            <a:endParaRPr lang="en-US" dirty="0"/>
          </a:p>
          <a:p>
            <a:pPr marL="514350" lvl="1" indent="-285750"/>
            <a:endParaRPr lang="en-US" dirty="0"/>
          </a:p>
        </p:txBody>
      </p:sp>
      <p:sp>
        <p:nvSpPr>
          <p:cNvPr id="57" name="Magnetic Disk 56"/>
          <p:cNvSpPr/>
          <p:nvPr/>
        </p:nvSpPr>
        <p:spPr bwMode="auto">
          <a:xfrm>
            <a:off x="6529115" y="6138333"/>
            <a:ext cx="1173403" cy="719667"/>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sp>
        <p:nvSpPr>
          <p:cNvPr id="58" name="Magnetic Disk 57"/>
          <p:cNvSpPr/>
          <p:nvPr/>
        </p:nvSpPr>
        <p:spPr bwMode="auto">
          <a:xfrm>
            <a:off x="8108796" y="6138333"/>
            <a:ext cx="1294178" cy="66787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History Feature Store</a:t>
            </a:r>
          </a:p>
        </p:txBody>
      </p:sp>
      <p:cxnSp>
        <p:nvCxnSpPr>
          <p:cNvPr id="59" name="Elbow Connector 58"/>
          <p:cNvCxnSpPr>
            <a:stCxn id="60" idx="2"/>
            <a:endCxn id="57" idx="1"/>
          </p:cNvCxnSpPr>
          <p:nvPr/>
        </p:nvCxnSpPr>
        <p:spPr>
          <a:xfrm rot="5400000">
            <a:off x="7638411" y="4993963"/>
            <a:ext cx="621777" cy="166696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a:off x="8879080" y="4740443"/>
            <a:ext cx="0" cy="264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Elbow Connector 63"/>
          <p:cNvCxnSpPr>
            <a:stCxn id="60" idx="2"/>
            <a:endCxn id="58" idx="1"/>
          </p:cNvCxnSpPr>
          <p:nvPr/>
        </p:nvCxnSpPr>
        <p:spPr>
          <a:xfrm rot="5400000">
            <a:off x="8458445" y="5813997"/>
            <a:ext cx="621777" cy="26895"/>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9" name="Magnetic Disk 68"/>
          <p:cNvSpPr/>
          <p:nvPr/>
        </p:nvSpPr>
        <p:spPr bwMode="auto">
          <a:xfrm>
            <a:off x="10440854" y="656167"/>
            <a:ext cx="1225048" cy="6549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cxnSp>
        <p:nvCxnSpPr>
          <p:cNvPr id="72" name="Elbow Connector 71"/>
          <p:cNvCxnSpPr>
            <a:stCxn id="69" idx="2"/>
            <a:endCxn id="61" idx="0"/>
          </p:cNvCxnSpPr>
          <p:nvPr/>
        </p:nvCxnSpPr>
        <p:spPr>
          <a:xfrm rot="10800000" flipV="1">
            <a:off x="8765504" y="983623"/>
            <a:ext cx="1675351" cy="38615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p:cNvCxnSpPr/>
          <p:nvPr/>
        </p:nvCxnSpPr>
        <p:spPr>
          <a:xfrm>
            <a:off x="8879080" y="4213634"/>
            <a:ext cx="0" cy="264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5381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3" grpId="0"/>
      <p:bldP spid="45" grpId="0"/>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515600" cy="769594"/>
          </a:xfrm>
        </p:spPr>
        <p:txBody>
          <a:bodyPr/>
          <a:lstStyle/>
          <a:p>
            <a:r>
              <a:rPr lang="en-US" dirty="0"/>
              <a:t>Feature METADATA</a:t>
            </a:r>
          </a:p>
        </p:txBody>
      </p:sp>
      <p:sp>
        <p:nvSpPr>
          <p:cNvPr id="3" name="Rectangle 2"/>
          <p:cNvSpPr/>
          <p:nvPr/>
        </p:nvSpPr>
        <p:spPr>
          <a:xfrm>
            <a:off x="1253441" y="1535528"/>
            <a:ext cx="7288222" cy="453188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4" name="Rectangle 3"/>
          <p:cNvSpPr/>
          <p:nvPr/>
        </p:nvSpPr>
        <p:spPr>
          <a:xfrm>
            <a:off x="1510769" y="1709831"/>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Key</a:t>
            </a:r>
            <a:r>
              <a:rPr lang="en-US" cap="all" dirty="0">
                <a:solidFill>
                  <a:schemeClr val="accent1"/>
                </a:solidFill>
                <a:latin typeface="Gotham Book" charset="0"/>
                <a:ea typeface="Gotham Book" charset="0"/>
                <a:cs typeface="Gotham Book" charset="0"/>
              </a:rPr>
              <a:t>: Namespace, Name &amp; Version</a:t>
            </a:r>
          </a:p>
        </p:txBody>
      </p:sp>
      <p:sp>
        <p:nvSpPr>
          <p:cNvPr id="6" name="Rectangle 5"/>
          <p:cNvSpPr/>
          <p:nvPr/>
        </p:nvSpPr>
        <p:spPr>
          <a:xfrm>
            <a:off x="1510769" y="2454539"/>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Online Feature Store Key Definitions: </a:t>
            </a:r>
            <a:r>
              <a:rPr lang="en-US" i="1" cap="all" dirty="0">
                <a:solidFill>
                  <a:schemeClr val="accent1"/>
                </a:solidFill>
                <a:latin typeface="Gotham Book" charset="0"/>
                <a:ea typeface="Gotham Book" charset="0"/>
                <a:cs typeface="Gotham Book" charset="0"/>
              </a:rPr>
              <a:t>JSON Path </a:t>
            </a:r>
            <a:r>
              <a:rPr lang="en-US" cap="all" dirty="0">
                <a:solidFill>
                  <a:schemeClr val="accent1"/>
                </a:solidFill>
                <a:latin typeface="Gotham Book" charset="0"/>
                <a:ea typeface="Gotham Book" charset="0"/>
                <a:cs typeface="Gotham Book" charset="0"/>
              </a:rPr>
              <a:t>&amp; </a:t>
            </a:r>
            <a:r>
              <a:rPr lang="en-US" i="1" cap="all" dirty="0">
                <a:solidFill>
                  <a:schemeClr val="accent1"/>
                </a:solidFill>
                <a:latin typeface="Gotham Book" charset="0"/>
                <a:ea typeface="Gotham Book" charset="0"/>
                <a:cs typeface="Gotham Book" charset="0"/>
              </a:rPr>
              <a:t>Script References </a:t>
            </a:r>
            <a:r>
              <a:rPr lang="en-US" cap="all" dirty="0">
                <a:solidFill>
                  <a:schemeClr val="accent1"/>
                </a:solidFill>
                <a:latin typeface="Gotham Book" charset="0"/>
                <a:ea typeface="Gotham Book" charset="0"/>
                <a:cs typeface="Gotham Book" charset="0"/>
              </a:rPr>
              <a:t>(Code &amp; Method) in GITHUB</a:t>
            </a:r>
          </a:p>
        </p:txBody>
      </p:sp>
      <p:sp>
        <p:nvSpPr>
          <p:cNvPr id="7" name="Rectangle 6"/>
          <p:cNvSpPr/>
          <p:nvPr/>
        </p:nvSpPr>
        <p:spPr>
          <a:xfrm>
            <a:off x="1510769" y="3287550"/>
            <a:ext cx="6615848" cy="11945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Historical Feature Store Key Definitions: </a:t>
            </a:r>
            <a:r>
              <a:rPr lang="en-US" i="1" cap="all" dirty="0">
                <a:solidFill>
                  <a:schemeClr val="accent1"/>
                </a:solidFill>
                <a:latin typeface="Gotham Book" charset="0"/>
                <a:ea typeface="Gotham Book" charset="0"/>
                <a:cs typeface="Gotham Book" charset="0"/>
              </a:rPr>
              <a:t>JSON PATH</a:t>
            </a:r>
            <a:r>
              <a:rPr lang="en-US" cap="all" dirty="0">
                <a:solidFill>
                  <a:schemeClr val="accent1"/>
                </a:solidFill>
                <a:latin typeface="Gotham Book" charset="0"/>
                <a:ea typeface="Gotham Book" charset="0"/>
                <a:cs typeface="Gotham Book" charset="0"/>
              </a:rPr>
              <a:t> to </a:t>
            </a:r>
            <a:r>
              <a:rPr lang="en-US" i="1" cap="all" dirty="0">
                <a:solidFill>
                  <a:schemeClr val="accent1"/>
                </a:solidFill>
                <a:latin typeface="Gotham Book" charset="0"/>
                <a:ea typeface="Gotham Book" charset="0"/>
                <a:cs typeface="Gotham Book" charset="0"/>
              </a:rPr>
              <a:t>extract Identifiers</a:t>
            </a:r>
            <a:r>
              <a:rPr lang="en-US" cap="all" dirty="0">
                <a:solidFill>
                  <a:schemeClr val="accent1"/>
                </a:solidFill>
                <a:latin typeface="Gotham Book" charset="0"/>
                <a:ea typeface="Gotham Book" charset="0"/>
                <a:cs typeface="Gotham Book" charset="0"/>
              </a:rPr>
              <a:t>, </a:t>
            </a:r>
            <a:r>
              <a:rPr lang="en-US" i="1" cap="all" dirty="0">
                <a:solidFill>
                  <a:schemeClr val="accent1"/>
                </a:solidFill>
                <a:latin typeface="Gotham Book" charset="0"/>
                <a:ea typeface="Gotham Book" charset="0"/>
                <a:cs typeface="Gotham Book" charset="0"/>
              </a:rPr>
              <a:t>Connection PARAMETERS</a:t>
            </a:r>
            <a:r>
              <a:rPr lang="en-US" cap="all" dirty="0">
                <a:solidFill>
                  <a:schemeClr val="accent1"/>
                </a:solidFill>
                <a:latin typeface="Gotham Book" charset="0"/>
                <a:ea typeface="Gotham Book" charset="0"/>
                <a:cs typeface="Gotham Book" charset="0"/>
              </a:rPr>
              <a:t> to HISTORY STORE, </a:t>
            </a:r>
            <a:r>
              <a:rPr lang="en-US" i="1" cap="all" dirty="0">
                <a:solidFill>
                  <a:schemeClr val="accent1"/>
                </a:solidFill>
                <a:latin typeface="Gotham Book" charset="0"/>
                <a:ea typeface="Gotham Book" charset="0"/>
                <a:cs typeface="Gotham Book" charset="0"/>
              </a:rPr>
              <a:t>SCRIPT &amp; JSON PATH</a:t>
            </a:r>
            <a:r>
              <a:rPr lang="en-US" cap="all" dirty="0">
                <a:solidFill>
                  <a:schemeClr val="accent1"/>
                </a:solidFill>
                <a:latin typeface="Gotham Book" charset="0"/>
                <a:ea typeface="Gotham Book" charset="0"/>
                <a:cs typeface="Gotham Book" charset="0"/>
              </a:rPr>
              <a:t> to extract Partitions</a:t>
            </a:r>
          </a:p>
        </p:txBody>
      </p:sp>
      <p:sp>
        <p:nvSpPr>
          <p:cNvPr id="8" name="Rectangle 7"/>
          <p:cNvSpPr/>
          <p:nvPr/>
        </p:nvSpPr>
        <p:spPr>
          <a:xfrm>
            <a:off x="1510769" y="4701573"/>
            <a:ext cx="6615848" cy="11945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UPDATE TS EXTRACTORS : </a:t>
            </a:r>
            <a:r>
              <a:rPr lang="en-US" cap="all" dirty="0">
                <a:solidFill>
                  <a:schemeClr val="accent1"/>
                </a:solidFill>
                <a:latin typeface="Gotham Book" charset="0"/>
                <a:ea typeface="Gotham Book" charset="0"/>
                <a:cs typeface="Gotham Book" charset="0"/>
              </a:rPr>
              <a:t>Combination of </a:t>
            </a:r>
            <a:r>
              <a:rPr lang="en-US" i="1" cap="all" dirty="0">
                <a:solidFill>
                  <a:schemeClr val="accent1"/>
                </a:solidFill>
                <a:latin typeface="Gotham Book" charset="0"/>
                <a:ea typeface="Gotham Book" charset="0"/>
                <a:cs typeface="Gotham Book" charset="0"/>
              </a:rPr>
              <a:t>JSON PATHS</a:t>
            </a:r>
            <a:r>
              <a:rPr lang="en-US" cap="all" dirty="0">
                <a:solidFill>
                  <a:schemeClr val="accent1"/>
                </a:solidFill>
                <a:latin typeface="Gotham Book" charset="0"/>
                <a:ea typeface="Gotham Book" charset="0"/>
                <a:cs typeface="Gotham Book" charset="0"/>
              </a:rPr>
              <a:t>, </a:t>
            </a:r>
            <a:r>
              <a:rPr lang="en-US" i="1" cap="all" dirty="0">
                <a:solidFill>
                  <a:schemeClr val="accent1"/>
                </a:solidFill>
                <a:latin typeface="Gotham Book" charset="0"/>
                <a:ea typeface="Gotham Book" charset="0"/>
                <a:cs typeface="Gotham Book" charset="0"/>
              </a:rPr>
              <a:t>SCRIPT REFERENCES</a:t>
            </a:r>
            <a:r>
              <a:rPr lang="en-US" cap="all" dirty="0">
                <a:solidFill>
                  <a:schemeClr val="accent1"/>
                </a:solidFill>
                <a:latin typeface="Gotham Book" charset="0"/>
                <a:ea typeface="Gotham Book" charset="0"/>
                <a:cs typeface="Gotham Book" charset="0"/>
              </a:rPr>
              <a:t> to extract TIMESTAMP from FEATURE PAYLOADS</a:t>
            </a:r>
          </a:p>
        </p:txBody>
      </p:sp>
      <p:sp>
        <p:nvSpPr>
          <p:cNvPr id="9" name="Rectangle 8"/>
          <p:cNvSpPr/>
          <p:nvPr/>
        </p:nvSpPr>
        <p:spPr>
          <a:xfrm>
            <a:off x="9255545" y="1626829"/>
            <a:ext cx="2772511" cy="6806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How do I identify a feature?</a:t>
            </a:r>
          </a:p>
        </p:txBody>
      </p:sp>
      <p:sp>
        <p:nvSpPr>
          <p:cNvPr id="10" name="Right Arrow 9"/>
          <p:cNvSpPr/>
          <p:nvPr/>
        </p:nvSpPr>
        <p:spPr>
          <a:xfrm>
            <a:off x="8202427" y="1741420"/>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1" name="Rectangle 10"/>
          <p:cNvSpPr/>
          <p:nvPr/>
        </p:nvSpPr>
        <p:spPr>
          <a:xfrm>
            <a:off x="9255545" y="2454539"/>
            <a:ext cx="2772511" cy="8330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How I identify a specific instance of a FEATURE</a:t>
            </a:r>
          </a:p>
        </p:txBody>
      </p:sp>
      <p:sp>
        <p:nvSpPr>
          <p:cNvPr id="12" name="Right Arrow 11"/>
          <p:cNvSpPr/>
          <p:nvPr/>
        </p:nvSpPr>
        <p:spPr>
          <a:xfrm>
            <a:off x="8202427" y="2527629"/>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3" name="Rectangle 12"/>
          <p:cNvSpPr/>
          <p:nvPr/>
        </p:nvSpPr>
        <p:spPr>
          <a:xfrm>
            <a:off x="9255545" y="3439950"/>
            <a:ext cx="2772512" cy="8330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How do I WRITE to a history store(s)?</a:t>
            </a:r>
          </a:p>
        </p:txBody>
      </p:sp>
      <p:sp>
        <p:nvSpPr>
          <p:cNvPr id="14" name="Right Arrow 13"/>
          <p:cNvSpPr/>
          <p:nvPr/>
        </p:nvSpPr>
        <p:spPr>
          <a:xfrm>
            <a:off x="8202427" y="3609646"/>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5" name="Rectangle 14"/>
          <p:cNvSpPr/>
          <p:nvPr/>
        </p:nvSpPr>
        <p:spPr>
          <a:xfrm>
            <a:off x="9255545" y="4589985"/>
            <a:ext cx="2772512" cy="16268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What is the update time stamps for each feature value? EVENT vs. INGESTION TIME</a:t>
            </a:r>
          </a:p>
        </p:txBody>
      </p:sp>
      <p:sp>
        <p:nvSpPr>
          <p:cNvPr id="16" name="Right Arrow 15"/>
          <p:cNvSpPr/>
          <p:nvPr/>
        </p:nvSpPr>
        <p:spPr>
          <a:xfrm>
            <a:off x="8202427" y="5139871"/>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Tree>
    <p:extLst>
      <p:ext uri="{BB962C8B-B14F-4D97-AF65-F5344CB8AC3E}">
        <p14:creationId xmlns:p14="http://schemas.microsoft.com/office/powerpoint/2010/main" val="2627025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7"/>
          <p:cNvSpPr>
            <a:spLocks noGrp="1"/>
          </p:cNvSpPr>
          <p:nvPr>
            <p:ph type="title"/>
          </p:nvPr>
        </p:nvSpPr>
        <p:spPr/>
        <p:txBody>
          <a:bodyPr/>
          <a:lstStyle/>
          <a:p>
            <a:r>
              <a:rPr lang="en-US" dirty="0"/>
              <a:t>Introduction and background</a:t>
            </a:r>
          </a:p>
        </p:txBody>
      </p:sp>
      <p:sp>
        <p:nvSpPr>
          <p:cNvPr id="16" name="Content Placeholder 13"/>
          <p:cNvSpPr>
            <a:spLocks noGrp="1"/>
          </p:cNvSpPr>
          <p:nvPr>
            <p:ph sz="quarter" idx="10"/>
          </p:nvPr>
        </p:nvSpPr>
        <p:spPr>
          <a:xfrm>
            <a:off x="812184" y="1205421"/>
            <a:ext cx="6005661" cy="3688335"/>
          </a:xfrm>
        </p:spPr>
        <p:txBody>
          <a:bodyPr/>
          <a:lstStyle/>
          <a:p>
            <a:pPr lvl="0" fontAlgn="base">
              <a:lnSpc>
                <a:spcPct val="100000"/>
              </a:lnSpc>
              <a:spcBef>
                <a:spcPts val="2400"/>
              </a:spcBef>
              <a:spcAft>
                <a:spcPct val="0"/>
              </a:spcAft>
            </a:pPr>
            <a:r>
              <a:rPr lang="en-US" dirty="0"/>
              <a:t>Customer Experience Team</a:t>
            </a:r>
          </a:p>
          <a:p>
            <a:pPr lvl="0" fontAlgn="base">
              <a:lnSpc>
                <a:spcPct val="100000"/>
              </a:lnSpc>
              <a:spcBef>
                <a:spcPts val="2400"/>
              </a:spcBef>
              <a:spcAft>
                <a:spcPct val="0"/>
              </a:spcAft>
            </a:pPr>
            <a:r>
              <a:rPr lang="en-US" dirty="0"/>
              <a:t>27 Million customers (High Speed Data, Video, Voice, Home security, Mobile)</a:t>
            </a:r>
          </a:p>
          <a:p>
            <a:pPr lvl="0" fontAlgn="base">
              <a:lnSpc>
                <a:spcPct val="100000"/>
              </a:lnSpc>
              <a:spcBef>
                <a:spcPts val="2400"/>
              </a:spcBef>
              <a:spcAft>
                <a:spcPct val="0"/>
              </a:spcAft>
            </a:pPr>
            <a:r>
              <a:rPr lang="en-US" dirty="0"/>
              <a:t>Ingesting about 2 Billion Events / Month</a:t>
            </a:r>
          </a:p>
          <a:p>
            <a:pPr lvl="0" fontAlgn="base">
              <a:lnSpc>
                <a:spcPct val="100000"/>
              </a:lnSpc>
              <a:spcBef>
                <a:spcPts val="2400"/>
              </a:spcBef>
              <a:spcAft>
                <a:spcPct val="0"/>
              </a:spcAft>
            </a:pPr>
            <a:r>
              <a:rPr lang="en-US" dirty="0"/>
              <a:t>High-volume OF Machine-generated events </a:t>
            </a:r>
          </a:p>
          <a:p>
            <a:pPr lvl="0" fontAlgn="base">
              <a:lnSpc>
                <a:spcPct val="100000"/>
              </a:lnSpc>
              <a:spcBef>
                <a:spcPts val="2400"/>
              </a:spcBef>
              <a:spcAft>
                <a:spcPct val="0"/>
              </a:spcAft>
            </a:pPr>
            <a:r>
              <a:rPr lang="en-US" dirty="0"/>
              <a:t>Data SCIENCE Pipeline</a:t>
            </a:r>
          </a:p>
          <a:p>
            <a:pPr lvl="0" fontAlgn="base">
              <a:lnSpc>
                <a:spcPct val="100000"/>
              </a:lnSpc>
              <a:spcBef>
                <a:spcPts val="2400"/>
              </a:spcBef>
              <a:spcAft>
                <a:spcPct val="0"/>
              </a:spcAft>
            </a:pPr>
            <a:r>
              <a:rPr lang="en-US" dirty="0"/>
              <a:t>Grew from a few dozen to 150+ data sources / feeds in about a year</a:t>
            </a:r>
          </a:p>
        </p:txBody>
      </p:sp>
      <p:pic>
        <p:nvPicPr>
          <p:cNvPr id="3" name="Content Placeholder 2"/>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050213" y="2241359"/>
            <a:ext cx="3303587" cy="2386395"/>
          </a:xfrm>
        </p:spPr>
      </p:pic>
      <p:cxnSp>
        <p:nvCxnSpPr>
          <p:cNvPr id="21" name="Straight Connector 20"/>
          <p:cNvCxnSpPr/>
          <p:nvPr/>
        </p:nvCxnSpPr>
        <p:spPr>
          <a:xfrm>
            <a:off x="7492698" y="1597933"/>
            <a:ext cx="0" cy="4084818"/>
          </a:xfrm>
          <a:prstGeom prst="line">
            <a:avLst/>
          </a:prstGeom>
          <a:ln w="19050" cap="flat">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5568" y="5869353"/>
            <a:ext cx="11043139" cy="369332"/>
          </a:xfrm>
          <a:prstGeom prst="rect">
            <a:avLst/>
          </a:prstGeom>
          <a:noFill/>
        </p:spPr>
        <p:txBody>
          <a:bodyPr wrap="square" rtlCol="0">
            <a:spAutoFit/>
          </a:bodyPr>
          <a:lstStyle/>
          <a:p>
            <a:r>
              <a:rPr lang="en-US" i="1" dirty="0"/>
              <a:t>Comcast collects, stores, and uses all data in accordance with our privacy disclosures to users and applicable laws.</a:t>
            </a:r>
          </a:p>
        </p:txBody>
      </p:sp>
    </p:spTree>
    <p:extLst>
      <p:ext uri="{BB962C8B-B14F-4D97-AF65-F5344CB8AC3E}">
        <p14:creationId xmlns:p14="http://schemas.microsoft.com/office/powerpoint/2010/main" val="3844380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781498" cy="769594"/>
          </a:xfrm>
        </p:spPr>
        <p:txBody>
          <a:bodyPr/>
          <a:lstStyle/>
          <a:p>
            <a:r>
              <a:rPr lang="en-US" dirty="0"/>
              <a:t>Example Feature VALUE</a:t>
            </a:r>
          </a:p>
        </p:txBody>
      </p:sp>
      <p:sp>
        <p:nvSpPr>
          <p:cNvPr id="4" name="Rectangle 3"/>
          <p:cNvSpPr/>
          <p:nvPr/>
        </p:nvSpPr>
        <p:spPr>
          <a:xfrm>
            <a:off x="1054218" y="1261624"/>
            <a:ext cx="7288222" cy="23904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5" name="Rectangle 4"/>
          <p:cNvSpPr/>
          <p:nvPr/>
        </p:nvSpPr>
        <p:spPr>
          <a:xfrm>
            <a:off x="1411158" y="1577029"/>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HEADER</a:t>
            </a:r>
            <a:r>
              <a:rPr lang="en-US" cap="all" dirty="0">
                <a:solidFill>
                  <a:schemeClr val="accent1"/>
                </a:solidFill>
                <a:latin typeface="Gotham Book" charset="0"/>
                <a:ea typeface="Gotham Book" charset="0"/>
                <a:cs typeface="Gotham Book" charset="0"/>
              </a:rPr>
              <a:t>: TIMESTAMP, INTERNAL CUSTOMER IDENTIFIER</a:t>
            </a:r>
          </a:p>
        </p:txBody>
      </p:sp>
      <p:sp>
        <p:nvSpPr>
          <p:cNvPr id="6" name="Rectangle 5"/>
          <p:cNvSpPr/>
          <p:nvPr/>
        </p:nvSpPr>
        <p:spPr>
          <a:xfrm>
            <a:off x="1411158" y="2517943"/>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PAYLOAD</a:t>
            </a:r>
            <a:r>
              <a:rPr lang="en-US" cap="all" dirty="0">
                <a:solidFill>
                  <a:schemeClr val="accent1"/>
                </a:solidFill>
                <a:latin typeface="Gotham Book" charset="0"/>
                <a:ea typeface="Gotham Book" charset="0"/>
                <a:cs typeface="Gotham Book" charset="0"/>
              </a:rPr>
              <a:t>: JSON Payload (Ex. SPEED TEST DATA)</a:t>
            </a:r>
          </a:p>
        </p:txBody>
      </p:sp>
    </p:spTree>
    <p:extLst>
      <p:ext uri="{BB962C8B-B14F-4D97-AF65-F5344CB8AC3E}">
        <p14:creationId xmlns:p14="http://schemas.microsoft.com/office/powerpoint/2010/main" val="137579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781498" cy="769594"/>
          </a:xfrm>
        </p:spPr>
        <p:txBody>
          <a:bodyPr/>
          <a:lstStyle/>
          <a:p>
            <a:r>
              <a:rPr lang="en-US" dirty="0"/>
              <a:t>INGEST FEATURE VALUE</a:t>
            </a:r>
          </a:p>
        </p:txBody>
      </p:sp>
      <p:sp>
        <p:nvSpPr>
          <p:cNvPr id="4" name="Rectangle 3"/>
          <p:cNvSpPr/>
          <p:nvPr/>
        </p:nvSpPr>
        <p:spPr>
          <a:xfrm>
            <a:off x="1054218" y="1261624"/>
            <a:ext cx="7288222" cy="23904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5" name="Rectangle 4"/>
          <p:cNvSpPr/>
          <p:nvPr/>
        </p:nvSpPr>
        <p:spPr>
          <a:xfrm>
            <a:off x="1411158" y="1577029"/>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HEADER</a:t>
            </a:r>
            <a:r>
              <a:rPr lang="en-US" cap="all" dirty="0">
                <a:solidFill>
                  <a:schemeClr val="accent1"/>
                </a:solidFill>
                <a:latin typeface="Gotham Book" charset="0"/>
                <a:ea typeface="Gotham Book" charset="0"/>
                <a:cs typeface="Gotham Book" charset="0"/>
              </a:rPr>
              <a:t>: TIMESTAMP, INTERNAL CUSTOMER IDENTIFIER</a:t>
            </a:r>
          </a:p>
        </p:txBody>
      </p:sp>
      <p:sp>
        <p:nvSpPr>
          <p:cNvPr id="6" name="Rectangle 5"/>
          <p:cNvSpPr/>
          <p:nvPr/>
        </p:nvSpPr>
        <p:spPr>
          <a:xfrm>
            <a:off x="1411158" y="2517943"/>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PAYLOAD</a:t>
            </a:r>
            <a:r>
              <a:rPr lang="en-US" cap="all" dirty="0">
                <a:solidFill>
                  <a:schemeClr val="accent1"/>
                </a:solidFill>
                <a:latin typeface="Gotham Book" charset="0"/>
                <a:ea typeface="Gotham Book" charset="0"/>
                <a:cs typeface="Gotham Book" charset="0"/>
              </a:rPr>
              <a:t>: JSON Payload (Ex. SPEED TEST DATA)</a:t>
            </a:r>
          </a:p>
        </p:txBody>
      </p:sp>
      <p:sp>
        <p:nvSpPr>
          <p:cNvPr id="3" name="Rectangle 2"/>
          <p:cNvSpPr/>
          <p:nvPr/>
        </p:nvSpPr>
        <p:spPr>
          <a:xfrm>
            <a:off x="3428287" y="4411530"/>
            <a:ext cx="2133340" cy="821715"/>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bg1"/>
                </a:solidFill>
                <a:latin typeface="Gotham Book" charset="0"/>
                <a:ea typeface="Gotham Book" charset="0"/>
                <a:cs typeface="Gotham Book" charset="0"/>
              </a:rPr>
              <a:t>Feature INGESTION PIPELINE</a:t>
            </a:r>
          </a:p>
        </p:txBody>
      </p:sp>
      <p:sp>
        <p:nvSpPr>
          <p:cNvPr id="7" name="Rectangle 6"/>
          <p:cNvSpPr/>
          <p:nvPr/>
        </p:nvSpPr>
        <p:spPr>
          <a:xfrm>
            <a:off x="6540035" y="4199876"/>
            <a:ext cx="3063046" cy="114012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Feature </a:t>
            </a:r>
            <a:r>
              <a:rPr lang="en-US" cap="all" dirty="0" err="1">
                <a:solidFill>
                  <a:schemeClr val="accent1"/>
                </a:solidFill>
                <a:latin typeface="Gotham Book" charset="0"/>
                <a:ea typeface="Gotham Book" charset="0"/>
                <a:cs typeface="Gotham Book" charset="0"/>
              </a:rPr>
              <a:t>MeTADATA</a:t>
            </a:r>
            <a:endParaRPr lang="en-US" cap="all" dirty="0">
              <a:solidFill>
                <a:schemeClr val="accent1"/>
              </a:solidFill>
              <a:latin typeface="Gotham Book" charset="0"/>
              <a:ea typeface="Gotham Book" charset="0"/>
              <a:cs typeface="Gotham Book" charset="0"/>
            </a:endParaRPr>
          </a:p>
        </p:txBody>
      </p:sp>
      <p:sp>
        <p:nvSpPr>
          <p:cNvPr id="8" name="Left Arrow 7"/>
          <p:cNvSpPr/>
          <p:nvPr/>
        </p:nvSpPr>
        <p:spPr>
          <a:xfrm>
            <a:off x="5561627" y="4523358"/>
            <a:ext cx="978408" cy="484632"/>
          </a:xfrm>
          <a:prstGeom prst="lef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9" name="Left Arrow 8"/>
          <p:cNvSpPr/>
          <p:nvPr/>
        </p:nvSpPr>
        <p:spPr>
          <a:xfrm rot="16200000">
            <a:off x="4157820" y="3792292"/>
            <a:ext cx="753845" cy="484632"/>
          </a:xfrm>
          <a:prstGeom prst="lef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0" name="Magnetic Disk 9"/>
          <p:cNvSpPr/>
          <p:nvPr/>
        </p:nvSpPr>
        <p:spPr bwMode="auto">
          <a:xfrm>
            <a:off x="6540035" y="5633076"/>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Scripts Repository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651" y="5842045"/>
            <a:ext cx="613839" cy="322265"/>
          </a:xfrm>
          <a:prstGeom prst="rect">
            <a:avLst/>
          </a:prstGeom>
        </p:spPr>
      </p:pic>
      <p:sp>
        <p:nvSpPr>
          <p:cNvPr id="12" name="Left Arrow 11"/>
          <p:cNvSpPr/>
          <p:nvPr/>
        </p:nvSpPr>
        <p:spPr>
          <a:xfrm rot="1458470">
            <a:off x="5618004" y="5256768"/>
            <a:ext cx="978408" cy="484632"/>
          </a:xfrm>
          <a:prstGeom prst="lef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3" name="Magnetic Disk 12"/>
          <p:cNvSpPr/>
          <p:nvPr/>
        </p:nvSpPr>
        <p:spPr bwMode="auto">
          <a:xfrm>
            <a:off x="3067378" y="5775914"/>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sp>
        <p:nvSpPr>
          <p:cNvPr id="14" name="Magnetic Disk 13"/>
          <p:cNvSpPr/>
          <p:nvPr/>
        </p:nvSpPr>
        <p:spPr bwMode="auto">
          <a:xfrm>
            <a:off x="4586137" y="5842045"/>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History Feature Store</a:t>
            </a:r>
          </a:p>
        </p:txBody>
      </p:sp>
      <p:sp>
        <p:nvSpPr>
          <p:cNvPr id="15" name="Left Arrow 14"/>
          <p:cNvSpPr/>
          <p:nvPr/>
        </p:nvSpPr>
        <p:spPr>
          <a:xfrm rot="16200000">
            <a:off x="3399269" y="5262264"/>
            <a:ext cx="542668" cy="484632"/>
          </a:xfrm>
          <a:prstGeom prst="lef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6" name="Left Arrow 15"/>
          <p:cNvSpPr/>
          <p:nvPr/>
        </p:nvSpPr>
        <p:spPr>
          <a:xfrm rot="16200000">
            <a:off x="4941883" y="5283209"/>
            <a:ext cx="584559" cy="484632"/>
          </a:xfrm>
          <a:prstGeom prst="lef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Tree>
    <p:extLst>
      <p:ext uri="{BB962C8B-B14F-4D97-AF65-F5344CB8AC3E}">
        <p14:creationId xmlns:p14="http://schemas.microsoft.com/office/powerpoint/2010/main" val="181808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781498" cy="769594"/>
          </a:xfrm>
        </p:spPr>
        <p:txBody>
          <a:bodyPr/>
          <a:lstStyle/>
          <a:p>
            <a:r>
              <a:rPr lang="en-US" dirty="0"/>
              <a:t>ONBOARD MODELS/FEATURES WITHOUT REDEPLOYMENT </a:t>
            </a:r>
            <a:r>
              <a:rPr lang="mr-IN" dirty="0"/>
              <a:t>–</a:t>
            </a:r>
            <a:r>
              <a:rPr lang="en-US" dirty="0"/>
              <a:t> SCRIPTING SUPPORT</a:t>
            </a:r>
          </a:p>
        </p:txBody>
      </p:sp>
      <p:sp>
        <p:nvSpPr>
          <p:cNvPr id="4" name="Content Placeholder 2"/>
          <p:cNvSpPr>
            <a:spLocks noGrp="1"/>
          </p:cNvSpPr>
          <p:nvPr>
            <p:ph sz="quarter" idx="10"/>
          </p:nvPr>
        </p:nvSpPr>
        <p:spPr>
          <a:xfrm>
            <a:off x="871775" y="1484275"/>
            <a:ext cx="6955983" cy="4417923"/>
          </a:xfrm>
        </p:spPr>
        <p:txBody>
          <a:bodyPr/>
          <a:lstStyle/>
          <a:p>
            <a:r>
              <a:rPr lang="en-US" dirty="0"/>
              <a:t>SCRIPTING SUPPORT ENABLES ONBOARDING WITHOUT REDEPLOYMENT</a:t>
            </a:r>
          </a:p>
          <a:p>
            <a:pPr marL="514350" lvl="1" indent="-285750"/>
            <a:r>
              <a:rPr lang="en-US" dirty="0"/>
              <a:t>JSON Path, </a:t>
            </a:r>
            <a:r>
              <a:rPr lang="en-US" dirty="0" err="1"/>
              <a:t>Jython</a:t>
            </a:r>
            <a:r>
              <a:rPr lang="en-US" dirty="0"/>
              <a:t>, Java8 </a:t>
            </a:r>
            <a:r>
              <a:rPr lang="en-US" dirty="0" err="1"/>
              <a:t>Nashorn</a:t>
            </a:r>
            <a:endParaRPr lang="en-US" dirty="0"/>
          </a:p>
          <a:p>
            <a:pPr marL="514350" lvl="1" indent="-285750"/>
            <a:r>
              <a:rPr lang="en-US" dirty="0"/>
              <a:t>Onboard Features, Define Models without ML Pipeline redeployment</a:t>
            </a:r>
          </a:p>
          <a:p>
            <a:pPr marL="514350" lvl="1" indent="-285750"/>
            <a:r>
              <a:rPr lang="en-US" dirty="0"/>
              <a:t>Separate platform features (Compiled JAVA Code) from Features/Model onboarding (Scripting)</a:t>
            </a:r>
          </a:p>
          <a:p>
            <a:pPr lvl="1" indent="0">
              <a:buNone/>
            </a:pPr>
            <a:endParaRPr lang="en-US" dirty="0"/>
          </a:p>
          <a:p>
            <a:pPr marL="514350" lvl="1" indent="-285750"/>
            <a:endParaRPr lang="en-US" dirty="0"/>
          </a:p>
          <a:p>
            <a:pPr marL="514350" lvl="1" indent="-285750"/>
            <a:endParaRPr lang="en-US" dirty="0"/>
          </a:p>
          <a:p>
            <a:pPr marL="514350" lvl="1" indent="-285750"/>
            <a:endParaRPr lang="en-US" dirty="0"/>
          </a:p>
        </p:txBody>
      </p:sp>
    </p:spTree>
    <p:extLst>
      <p:ext uri="{BB962C8B-B14F-4D97-AF65-F5344CB8AC3E}">
        <p14:creationId xmlns:p14="http://schemas.microsoft.com/office/powerpoint/2010/main" val="2360320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47" y="407575"/>
            <a:ext cx="10515600" cy="769594"/>
          </a:xfrm>
        </p:spPr>
        <p:txBody>
          <a:bodyPr/>
          <a:lstStyle/>
          <a:p>
            <a:r>
              <a:rPr lang="en-US" dirty="0"/>
              <a:t>Model METADATA</a:t>
            </a:r>
          </a:p>
        </p:txBody>
      </p:sp>
      <p:sp>
        <p:nvSpPr>
          <p:cNvPr id="3" name="Rectangle 2"/>
          <p:cNvSpPr/>
          <p:nvPr/>
        </p:nvSpPr>
        <p:spPr>
          <a:xfrm>
            <a:off x="1253441" y="1535528"/>
            <a:ext cx="7288222" cy="453188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4" name="Rectangle 3"/>
          <p:cNvSpPr/>
          <p:nvPr/>
        </p:nvSpPr>
        <p:spPr>
          <a:xfrm>
            <a:off x="1510769" y="1709831"/>
            <a:ext cx="6615848" cy="5976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Key</a:t>
            </a:r>
            <a:r>
              <a:rPr lang="en-US" cap="all" dirty="0">
                <a:solidFill>
                  <a:schemeClr val="accent1"/>
                </a:solidFill>
                <a:latin typeface="Gotham Book" charset="0"/>
                <a:ea typeface="Gotham Book" charset="0"/>
                <a:cs typeface="Gotham Book" charset="0"/>
              </a:rPr>
              <a:t>: USECASE, Name &amp; Version</a:t>
            </a:r>
          </a:p>
        </p:txBody>
      </p:sp>
      <p:sp>
        <p:nvSpPr>
          <p:cNvPr id="6" name="Rectangle 5"/>
          <p:cNvSpPr/>
          <p:nvPr/>
        </p:nvSpPr>
        <p:spPr>
          <a:xfrm>
            <a:off x="1510769" y="3282241"/>
            <a:ext cx="6615848" cy="11551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PER FEATURE DEFINITION: </a:t>
            </a:r>
            <a:r>
              <a:rPr lang="en-US" b="1" i="1" cap="all" dirty="0">
                <a:solidFill>
                  <a:schemeClr val="accent1"/>
                </a:solidFill>
                <a:latin typeface="Gotham Book" charset="0"/>
                <a:ea typeface="Gotham Book" charset="0"/>
                <a:cs typeface="Gotham Book" charset="0"/>
              </a:rPr>
              <a:t>PRE</a:t>
            </a:r>
            <a:r>
              <a:rPr lang="en-US" i="1" cap="all" dirty="0">
                <a:solidFill>
                  <a:schemeClr val="accent1"/>
                </a:solidFill>
                <a:latin typeface="Gotham Book" charset="0"/>
                <a:ea typeface="Gotham Book" charset="0"/>
                <a:cs typeface="Gotham Book" charset="0"/>
              </a:rPr>
              <a:t>-FEATURE ENGINNERING HOOKS, </a:t>
            </a:r>
            <a:r>
              <a:rPr lang="en-US" b="1" i="1" cap="all" dirty="0">
                <a:solidFill>
                  <a:schemeClr val="accent1"/>
                </a:solidFill>
                <a:latin typeface="Gotham Book" charset="0"/>
                <a:ea typeface="Gotham Book" charset="0"/>
                <a:cs typeface="Gotham Book" charset="0"/>
              </a:rPr>
              <a:t>ATTRIBUTE LEVEL</a:t>
            </a:r>
            <a:r>
              <a:rPr lang="en-US" i="1" cap="all" dirty="0">
                <a:solidFill>
                  <a:schemeClr val="accent1"/>
                </a:solidFill>
                <a:latin typeface="Gotham Book" charset="0"/>
                <a:ea typeface="Gotham Book" charset="0"/>
                <a:cs typeface="Gotham Book" charset="0"/>
              </a:rPr>
              <a:t> FEATURE ENGINEERING HOOKS, </a:t>
            </a:r>
            <a:r>
              <a:rPr lang="en-US" b="1" i="1" cap="all" dirty="0">
                <a:solidFill>
                  <a:schemeClr val="accent1"/>
                </a:solidFill>
                <a:latin typeface="Gotham Book" charset="0"/>
                <a:ea typeface="Gotham Book" charset="0"/>
                <a:cs typeface="Gotham Book" charset="0"/>
              </a:rPr>
              <a:t>POST</a:t>
            </a:r>
            <a:r>
              <a:rPr lang="en-US" i="1" cap="all" dirty="0">
                <a:solidFill>
                  <a:schemeClr val="accent1"/>
                </a:solidFill>
                <a:latin typeface="Gotham Book" charset="0"/>
                <a:ea typeface="Gotham Book" charset="0"/>
                <a:cs typeface="Gotham Book" charset="0"/>
              </a:rPr>
              <a:t>-FEATURE ENGINEERING HOOKS, TTL</a:t>
            </a:r>
            <a:endParaRPr lang="en-US" cap="all" dirty="0">
              <a:solidFill>
                <a:schemeClr val="accent1"/>
              </a:solidFill>
              <a:latin typeface="Gotham Book" charset="0"/>
              <a:ea typeface="Gotham Book" charset="0"/>
              <a:cs typeface="Gotham Book" charset="0"/>
            </a:endParaRPr>
          </a:p>
        </p:txBody>
      </p:sp>
      <p:sp>
        <p:nvSpPr>
          <p:cNvPr id="9" name="Rectangle 8"/>
          <p:cNvSpPr/>
          <p:nvPr/>
        </p:nvSpPr>
        <p:spPr>
          <a:xfrm>
            <a:off x="9255545" y="1626829"/>
            <a:ext cx="2772511" cy="6806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How do I identify a MODEL?</a:t>
            </a:r>
          </a:p>
        </p:txBody>
      </p:sp>
      <p:sp>
        <p:nvSpPr>
          <p:cNvPr id="10" name="Right Arrow 9"/>
          <p:cNvSpPr/>
          <p:nvPr/>
        </p:nvSpPr>
        <p:spPr>
          <a:xfrm>
            <a:off x="8202427" y="1741420"/>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1" name="Rectangle 10"/>
          <p:cNvSpPr/>
          <p:nvPr/>
        </p:nvSpPr>
        <p:spPr>
          <a:xfrm>
            <a:off x="9255545" y="2454539"/>
            <a:ext cx="2772511" cy="8330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DEFINE ENVIRONMENT PARAMETERS FOR MODEL EXECUTION</a:t>
            </a:r>
          </a:p>
        </p:txBody>
      </p:sp>
      <p:sp>
        <p:nvSpPr>
          <p:cNvPr id="12" name="Right Arrow 11"/>
          <p:cNvSpPr/>
          <p:nvPr/>
        </p:nvSpPr>
        <p:spPr>
          <a:xfrm>
            <a:off x="8202427" y="2527629"/>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3" name="Rectangle 12"/>
          <p:cNvSpPr/>
          <p:nvPr/>
        </p:nvSpPr>
        <p:spPr>
          <a:xfrm>
            <a:off x="9255545" y="3439950"/>
            <a:ext cx="2772512" cy="8330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CONSISTENT FEATURE ENGINEERING (SCRIPTS). WHY?</a:t>
            </a:r>
          </a:p>
        </p:txBody>
      </p:sp>
      <p:sp>
        <p:nvSpPr>
          <p:cNvPr id="14" name="Right Arrow 13"/>
          <p:cNvSpPr/>
          <p:nvPr/>
        </p:nvSpPr>
        <p:spPr>
          <a:xfrm>
            <a:off x="8202427" y="3609646"/>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5" name="Rectangle 14"/>
          <p:cNvSpPr/>
          <p:nvPr/>
        </p:nvSpPr>
        <p:spPr>
          <a:xfrm>
            <a:off x="9255545" y="4589985"/>
            <a:ext cx="2772512" cy="16268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a:solidFill>
                  <a:schemeClr val="accent1"/>
                </a:solidFill>
                <a:latin typeface="Gotham Book" charset="0"/>
                <a:ea typeface="Gotham Book" charset="0"/>
                <a:cs typeface="Gotham Book" charset="0"/>
              </a:rPr>
              <a:t>HOW IS THE MODEL DEPLOYED? AUTOSCALING DEFINITIONS</a:t>
            </a:r>
          </a:p>
        </p:txBody>
      </p:sp>
      <p:sp>
        <p:nvSpPr>
          <p:cNvPr id="16" name="Right Arrow 15"/>
          <p:cNvSpPr/>
          <p:nvPr/>
        </p:nvSpPr>
        <p:spPr>
          <a:xfrm>
            <a:off x="8202427" y="5139871"/>
            <a:ext cx="978408" cy="484632"/>
          </a:xfrm>
          <a:prstGeom prst="rightArrow">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accent1"/>
              </a:solidFill>
              <a:latin typeface="Gotham Book" charset="0"/>
              <a:ea typeface="Gotham Book" charset="0"/>
              <a:cs typeface="Gotham Book" charset="0"/>
            </a:endParaRPr>
          </a:p>
        </p:txBody>
      </p:sp>
      <p:sp>
        <p:nvSpPr>
          <p:cNvPr id="17" name="Rectangle 16"/>
          <p:cNvSpPr/>
          <p:nvPr/>
        </p:nvSpPr>
        <p:spPr>
          <a:xfrm>
            <a:off x="1510769" y="2434707"/>
            <a:ext cx="6615848" cy="64464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ENVIRONMENT PARAMETERS</a:t>
            </a:r>
            <a:endParaRPr lang="en-US" cap="all" dirty="0">
              <a:solidFill>
                <a:schemeClr val="accent1"/>
              </a:solidFill>
              <a:latin typeface="Gotham Book" charset="0"/>
              <a:ea typeface="Gotham Book" charset="0"/>
              <a:cs typeface="Gotham Book" charset="0"/>
            </a:endParaRPr>
          </a:p>
        </p:txBody>
      </p:sp>
      <p:sp>
        <p:nvSpPr>
          <p:cNvPr id="18" name="Rectangle 17"/>
          <p:cNvSpPr/>
          <p:nvPr/>
        </p:nvSpPr>
        <p:spPr>
          <a:xfrm>
            <a:off x="1510769" y="4679664"/>
            <a:ext cx="6615848" cy="11551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cap="all" dirty="0">
                <a:solidFill>
                  <a:schemeClr val="accent1"/>
                </a:solidFill>
                <a:latin typeface="Gotham Book" charset="0"/>
                <a:ea typeface="Gotham Book" charset="0"/>
                <a:cs typeface="Gotham Book" charset="0"/>
              </a:rPr>
              <a:t>MODEL DEPLOYMENT DEFINITIONS</a:t>
            </a:r>
            <a:endParaRPr lang="en-US" cap="all" dirty="0">
              <a:solidFill>
                <a:schemeClr val="accent1"/>
              </a:solidFill>
              <a:latin typeface="Gotham Book" charset="0"/>
              <a:ea typeface="Gotham Book" charset="0"/>
              <a:cs typeface="Gotham Book" charset="0"/>
            </a:endParaRPr>
          </a:p>
        </p:txBody>
      </p:sp>
    </p:spTree>
    <p:extLst>
      <p:ext uri="{BB962C8B-B14F-4D97-AF65-F5344CB8AC3E}">
        <p14:creationId xmlns:p14="http://schemas.microsoft.com/office/powerpoint/2010/main" val="3544880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Consistent feature engineering - Model metadata</a:t>
            </a:r>
          </a:p>
        </p:txBody>
      </p:sp>
      <p:sp>
        <p:nvSpPr>
          <p:cNvPr id="3" name="Content Placeholder 2"/>
          <p:cNvSpPr>
            <a:spLocks noGrp="1"/>
          </p:cNvSpPr>
          <p:nvPr>
            <p:ph sz="quarter" idx="10"/>
          </p:nvPr>
        </p:nvSpPr>
        <p:spPr>
          <a:xfrm>
            <a:off x="1129104" y="1590675"/>
            <a:ext cx="6955983" cy="4417923"/>
          </a:xfrm>
        </p:spPr>
        <p:txBody>
          <a:bodyPr/>
          <a:lstStyle/>
          <a:p>
            <a:r>
              <a:rPr lang="en-US" dirty="0"/>
              <a:t>Feature engineering must be consistent:</a:t>
            </a:r>
          </a:p>
          <a:p>
            <a:pPr marL="514350" lvl="1" indent="-285750"/>
            <a:r>
              <a:rPr lang="en-US" dirty="0"/>
              <a:t>Training</a:t>
            </a:r>
          </a:p>
          <a:p>
            <a:pPr marL="514350" lvl="1" indent="-285750"/>
            <a:r>
              <a:rPr lang="en-US" dirty="0"/>
              <a:t>Prediction Phase</a:t>
            </a:r>
          </a:p>
          <a:p>
            <a:r>
              <a:rPr lang="en-US" dirty="0"/>
              <a:t>Metadata driven</a:t>
            </a:r>
          </a:p>
          <a:p>
            <a:pPr marL="514350" lvl="1" indent="-285750"/>
            <a:r>
              <a:rPr lang="en-US" dirty="0"/>
              <a:t>Using configured scripts just like feature metadata</a:t>
            </a:r>
          </a:p>
          <a:p>
            <a:pPr marL="514350" lvl="1" indent="-285750"/>
            <a:r>
              <a:rPr lang="en-US" dirty="0"/>
              <a:t>Define features used</a:t>
            </a:r>
          </a:p>
          <a:p>
            <a:pPr marL="514350" lvl="1" indent="-285750"/>
            <a:r>
              <a:rPr lang="en-US" dirty="0"/>
              <a:t>Create engineered features from raw features using scripts (</a:t>
            </a:r>
            <a:r>
              <a:rPr lang="en-US" dirty="0" err="1"/>
              <a:t>Jython</a:t>
            </a:r>
            <a:r>
              <a:rPr lang="en-US" dirty="0"/>
              <a:t>, </a:t>
            </a:r>
            <a:r>
              <a:rPr lang="en-US" dirty="0" err="1"/>
              <a:t>Nashorn</a:t>
            </a:r>
            <a:r>
              <a:rPr lang="en-US" dirty="0"/>
              <a:t>)</a:t>
            </a:r>
          </a:p>
          <a:p>
            <a:pPr marL="514350" lvl="1" indent="-285750"/>
            <a:r>
              <a:rPr lang="en-US" dirty="0"/>
              <a:t>Ex.</a:t>
            </a:r>
            <a:r>
              <a:rPr lang="en-US" dirty="0">
                <a:latin typeface="Courier"/>
                <a:cs typeface="Courier"/>
              </a:rPr>
              <a:t> </a:t>
            </a:r>
            <a:r>
              <a:rPr lang="en-US" dirty="0" err="1">
                <a:latin typeface="Courier"/>
                <a:cs typeface="Courier"/>
              </a:rPr>
              <a:t>dsBad</a:t>
            </a:r>
            <a:r>
              <a:rPr lang="en-US" dirty="0">
                <a:latin typeface="Courier"/>
                <a:cs typeface="Courier"/>
              </a:rPr>
              <a:t>(</a:t>
            </a:r>
            <a:r>
              <a:rPr lang="en-US" dirty="0" err="1">
                <a:latin typeface="Courier"/>
                <a:cs typeface="Courier"/>
              </a:rPr>
              <a:t>map,env</a:t>
            </a:r>
            <a:r>
              <a:rPr lang="en-US" dirty="0">
                <a:latin typeface="Courier"/>
                <a:cs typeface="Courier"/>
              </a:rPr>
              <a:t>) </a:t>
            </a:r>
            <a:r>
              <a:rPr lang="mr-IN" dirty="0"/>
              <a:t>–</a:t>
            </a:r>
            <a:r>
              <a:rPr lang="en-US" dirty="0"/>
              <a:t> </a:t>
            </a:r>
            <a:r>
              <a:rPr lang="en-US" dirty="0" err="1"/>
              <a:t>boolean</a:t>
            </a:r>
            <a:r>
              <a:rPr lang="en-US" dirty="0"/>
              <a:t> to define bad speed test when download speed is lower than a threshold</a:t>
            </a:r>
          </a:p>
          <a:p>
            <a:pPr marL="514350" lvl="1" indent="-285750"/>
            <a:r>
              <a:rPr lang="en-US" dirty="0"/>
              <a:t>Define hyper-parameters in model metadata (ex. Scaling parameters during prediction and training parameters during training phase)</a:t>
            </a:r>
          </a:p>
          <a:p>
            <a:pPr marL="514350" lvl="1" indent="-285750"/>
            <a:r>
              <a:rPr lang="en-US" dirty="0"/>
              <a:t>Define TTL per feature (Prediction Phase)</a:t>
            </a:r>
          </a:p>
          <a:p>
            <a:pPr marL="514350" lvl="1" indent="-285750"/>
            <a:endParaRPr lang="en-US" dirty="0"/>
          </a:p>
          <a:p>
            <a:pPr marL="514350" lvl="1" indent="-285750"/>
            <a:endParaRPr lang="en-US" dirty="0"/>
          </a:p>
          <a:p>
            <a:pPr marL="514350" lvl="1" indent="-285750"/>
            <a:endParaRPr lang="en-US" dirty="0"/>
          </a:p>
          <a:p>
            <a:pPr marL="514350" lvl="1" indent="-285750"/>
            <a:endParaRPr lang="en-US" dirty="0"/>
          </a:p>
        </p:txBody>
      </p:sp>
      <p:sp>
        <p:nvSpPr>
          <p:cNvPr id="4" name="Rectangle 3"/>
          <p:cNvSpPr/>
          <p:nvPr/>
        </p:nvSpPr>
        <p:spPr bwMode="auto">
          <a:xfrm>
            <a:off x="8301905" y="4744827"/>
            <a:ext cx="1589895" cy="628015"/>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Engineering (</a:t>
            </a:r>
            <a:r>
              <a:rPr lang="en-US" sz="1400" dirty="0" err="1">
                <a:solidFill>
                  <a:srgbClr val="FFFFFF"/>
                </a:solidFill>
                <a:latin typeface="Arial" charset="0"/>
                <a:ea typeface="ＭＳ Ｐゴシック" charset="0"/>
                <a:cs typeface="ＭＳ Ｐゴシック" charset="0"/>
              </a:rPr>
              <a:t>Jython</a:t>
            </a:r>
            <a:r>
              <a:rPr lang="en-US" sz="1400" dirty="0">
                <a:solidFill>
                  <a:srgbClr val="FFFFFF"/>
                </a:solidFill>
                <a:latin typeface="Arial" charset="0"/>
                <a:ea typeface="ＭＳ Ｐゴシック" charset="0"/>
                <a:cs typeface="ＭＳ Ｐゴシック" charset="0"/>
              </a:rPr>
              <a:t>/</a:t>
            </a:r>
            <a:r>
              <a:rPr lang="en-US" sz="1400" dirty="0" err="1">
                <a:solidFill>
                  <a:srgbClr val="FFFFFF"/>
                </a:solidFill>
                <a:latin typeface="Arial" charset="0"/>
                <a:ea typeface="ＭＳ Ｐゴシック" charset="0"/>
                <a:cs typeface="ＭＳ Ｐゴシック" charset="0"/>
              </a:rPr>
              <a:t>Nashorn</a:t>
            </a:r>
            <a:r>
              <a:rPr lang="en-US" sz="1400" dirty="0">
                <a:solidFill>
                  <a:srgbClr val="FFFFFF"/>
                </a:solidFill>
                <a:latin typeface="Arial" charset="0"/>
                <a:ea typeface="ＭＳ Ｐゴシック" charset="0"/>
                <a:cs typeface="ＭＳ Ｐゴシック" charset="0"/>
              </a:rPr>
              <a:t>)</a:t>
            </a:r>
          </a:p>
        </p:txBody>
      </p:sp>
      <p:sp>
        <p:nvSpPr>
          <p:cNvPr id="5" name="Magnetic Disk 4"/>
          <p:cNvSpPr/>
          <p:nvPr/>
        </p:nvSpPr>
        <p:spPr bwMode="auto">
          <a:xfrm>
            <a:off x="8436464" y="1407583"/>
            <a:ext cx="1320777" cy="926184"/>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Model Metadata</a:t>
            </a:r>
          </a:p>
        </p:txBody>
      </p:sp>
      <p:sp>
        <p:nvSpPr>
          <p:cNvPr id="6" name="Magnetic Disk 5"/>
          <p:cNvSpPr/>
          <p:nvPr/>
        </p:nvSpPr>
        <p:spPr bwMode="auto">
          <a:xfrm>
            <a:off x="10536197" y="1407583"/>
            <a:ext cx="1320777" cy="926184"/>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sp>
        <p:nvSpPr>
          <p:cNvPr id="8" name="Magnetic Disk 7"/>
          <p:cNvSpPr/>
          <p:nvPr/>
        </p:nvSpPr>
        <p:spPr bwMode="auto">
          <a:xfrm>
            <a:off x="7445864" y="2724150"/>
            <a:ext cx="1320777" cy="1156336"/>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Scripts Repository</a:t>
            </a:r>
          </a:p>
        </p:txBody>
      </p:sp>
      <p:cxnSp>
        <p:nvCxnSpPr>
          <p:cNvPr id="10" name="Straight Arrow Connector 9"/>
          <p:cNvCxnSpPr>
            <a:stCxn id="5" idx="2"/>
            <a:endCxn id="8" idx="1"/>
          </p:cNvCxnSpPr>
          <p:nvPr/>
        </p:nvCxnSpPr>
        <p:spPr>
          <a:xfrm flipH="1">
            <a:off x="8106253" y="1870675"/>
            <a:ext cx="330211" cy="853475"/>
          </a:xfrm>
          <a:prstGeom prst="straightConnector1">
            <a:avLst/>
          </a:prstGeom>
          <a:ln>
            <a:solidFill>
              <a:schemeClr val="tx1"/>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19364" y="1757918"/>
            <a:ext cx="1317099" cy="954107"/>
          </a:xfrm>
          <a:prstGeom prst="rect">
            <a:avLst/>
          </a:prstGeom>
          <a:noFill/>
        </p:spPr>
        <p:txBody>
          <a:bodyPr wrap="square" rtlCol="0">
            <a:spAutoFit/>
          </a:bodyPr>
          <a:lstStyle/>
          <a:p>
            <a:r>
              <a:rPr lang="en-US" sz="1400" dirty="0"/>
              <a:t>Reference </a:t>
            </a:r>
          </a:p>
          <a:p>
            <a:r>
              <a:rPr lang="en-US" sz="1400" dirty="0"/>
              <a:t>Feature </a:t>
            </a:r>
          </a:p>
          <a:p>
            <a:r>
              <a:rPr lang="en-US" sz="1400" dirty="0"/>
              <a:t>Engineering </a:t>
            </a:r>
          </a:p>
          <a:p>
            <a:r>
              <a:rPr lang="en-US" sz="1400" dirty="0"/>
              <a:t>Scripts</a:t>
            </a:r>
          </a:p>
        </p:txBody>
      </p:sp>
      <p:cxnSp>
        <p:nvCxnSpPr>
          <p:cNvPr id="17" name="Straight Arrow Connector 16"/>
          <p:cNvCxnSpPr>
            <a:stCxn id="5" idx="3"/>
            <a:endCxn id="4" idx="0"/>
          </p:cNvCxnSpPr>
          <p:nvPr/>
        </p:nvCxnSpPr>
        <p:spPr>
          <a:xfrm>
            <a:off x="9096853" y="2333767"/>
            <a:ext cx="0" cy="24110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4" idx="0"/>
          </p:cNvCxnSpPr>
          <p:nvPr/>
        </p:nvCxnSpPr>
        <p:spPr>
          <a:xfrm>
            <a:off x="8106253" y="3880486"/>
            <a:ext cx="990600" cy="86434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3"/>
            <a:endCxn id="4" idx="0"/>
          </p:cNvCxnSpPr>
          <p:nvPr/>
        </p:nvCxnSpPr>
        <p:spPr>
          <a:xfrm flipH="1">
            <a:off x="9096853" y="2333767"/>
            <a:ext cx="2099733" cy="24110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Magnetic Disk 25"/>
          <p:cNvSpPr/>
          <p:nvPr/>
        </p:nvSpPr>
        <p:spPr bwMode="auto">
          <a:xfrm>
            <a:off x="10670159" y="3167054"/>
            <a:ext cx="1320777" cy="926184"/>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History Feature Store</a:t>
            </a:r>
          </a:p>
        </p:txBody>
      </p:sp>
      <p:cxnSp>
        <p:nvCxnSpPr>
          <p:cNvPr id="28" name="Straight Arrow Connector 27"/>
          <p:cNvCxnSpPr>
            <a:stCxn id="26" idx="3"/>
            <a:endCxn id="4" idx="0"/>
          </p:cNvCxnSpPr>
          <p:nvPr/>
        </p:nvCxnSpPr>
        <p:spPr>
          <a:xfrm flipH="1">
            <a:off x="9096853" y="4093238"/>
            <a:ext cx="2233695" cy="651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8667750" y="5372842"/>
            <a:ext cx="1" cy="6357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9539816" y="5372842"/>
            <a:ext cx="1" cy="6357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119364" y="5888044"/>
            <a:ext cx="1823553" cy="954107"/>
          </a:xfrm>
          <a:prstGeom prst="rect">
            <a:avLst/>
          </a:prstGeom>
          <a:noFill/>
        </p:spPr>
        <p:txBody>
          <a:bodyPr wrap="square" rtlCol="0">
            <a:spAutoFit/>
          </a:bodyPr>
          <a:lstStyle/>
          <a:p>
            <a:r>
              <a:rPr lang="en-US" sz="1400" dirty="0"/>
              <a:t>Training/Testing/Validation Dataset record for training phase</a:t>
            </a:r>
          </a:p>
        </p:txBody>
      </p:sp>
      <p:sp>
        <p:nvSpPr>
          <p:cNvPr id="36" name="TextBox 35"/>
          <p:cNvSpPr txBox="1"/>
          <p:nvPr/>
        </p:nvSpPr>
        <p:spPr>
          <a:xfrm>
            <a:off x="9052984" y="5903893"/>
            <a:ext cx="1823553" cy="738664"/>
          </a:xfrm>
          <a:prstGeom prst="rect">
            <a:avLst/>
          </a:prstGeom>
          <a:noFill/>
        </p:spPr>
        <p:txBody>
          <a:bodyPr wrap="square" rtlCol="0">
            <a:spAutoFit/>
          </a:bodyPr>
          <a:lstStyle/>
          <a:p>
            <a:r>
              <a:rPr lang="en-US" sz="1400" dirty="0"/>
              <a:t>Input record for the model during prediction phase</a:t>
            </a:r>
          </a:p>
        </p:txBody>
      </p:sp>
      <p:sp>
        <p:nvSpPr>
          <p:cNvPr id="37" name="TextBox 36"/>
          <p:cNvSpPr txBox="1"/>
          <p:nvPr/>
        </p:nvSpPr>
        <p:spPr>
          <a:xfrm>
            <a:off x="9964761" y="4093238"/>
            <a:ext cx="1147740" cy="307777"/>
          </a:xfrm>
          <a:prstGeom prst="rect">
            <a:avLst/>
          </a:prstGeom>
          <a:noFill/>
        </p:spPr>
        <p:txBody>
          <a:bodyPr wrap="square" rtlCol="0">
            <a:spAutoFit/>
          </a:bodyPr>
          <a:lstStyle/>
          <a:p>
            <a:r>
              <a:rPr lang="en-US" sz="1400" dirty="0"/>
              <a:t>Training</a:t>
            </a:r>
          </a:p>
        </p:txBody>
      </p:sp>
      <p:sp>
        <p:nvSpPr>
          <p:cNvPr id="38" name="TextBox 37"/>
          <p:cNvSpPr txBox="1"/>
          <p:nvPr/>
        </p:nvSpPr>
        <p:spPr>
          <a:xfrm>
            <a:off x="9612866" y="2859277"/>
            <a:ext cx="923331" cy="307777"/>
          </a:xfrm>
          <a:prstGeom prst="rect">
            <a:avLst/>
          </a:prstGeom>
          <a:noFill/>
        </p:spPr>
        <p:txBody>
          <a:bodyPr wrap="square" rtlCol="0">
            <a:spAutoFit/>
          </a:bodyPr>
          <a:lstStyle/>
          <a:p>
            <a:r>
              <a:rPr lang="en-US" sz="1400" dirty="0"/>
              <a:t>Prediction</a:t>
            </a: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444" y="2859277"/>
            <a:ext cx="613839" cy="322265"/>
          </a:xfrm>
          <a:prstGeom prst="rect">
            <a:avLst/>
          </a:prstGeom>
        </p:spPr>
      </p:pic>
    </p:spTree>
    <p:extLst>
      <p:ext uri="{BB962C8B-B14F-4D97-AF65-F5344CB8AC3E}">
        <p14:creationId xmlns:p14="http://schemas.microsoft.com/office/powerpoint/2010/main" val="1336114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Consistent feature engineering - Model metadata</a:t>
            </a:r>
          </a:p>
        </p:txBody>
      </p:sp>
      <p:sp>
        <p:nvSpPr>
          <p:cNvPr id="3" name="Content Placeholder 2"/>
          <p:cNvSpPr>
            <a:spLocks noGrp="1"/>
          </p:cNvSpPr>
          <p:nvPr>
            <p:ph sz="quarter" idx="10"/>
          </p:nvPr>
        </p:nvSpPr>
        <p:spPr>
          <a:xfrm>
            <a:off x="812185" y="1590675"/>
            <a:ext cx="5452638" cy="4417923"/>
          </a:xfrm>
        </p:spPr>
        <p:txBody>
          <a:bodyPr/>
          <a:lstStyle/>
          <a:p>
            <a:r>
              <a:rPr lang="en-US" dirty="0"/>
              <a:t>Scripts defined in MODEL metadata Are defined by Data scientist</a:t>
            </a:r>
          </a:p>
          <a:p>
            <a:pPr marL="285750" lvl="1" indent="-285750">
              <a:lnSpc>
                <a:spcPct val="90000"/>
              </a:lnSpc>
              <a:spcBef>
                <a:spcPts val="1000"/>
              </a:spcBef>
              <a:buClrTx/>
            </a:pPr>
            <a:r>
              <a:rPr lang="en-US" dirty="0"/>
              <a:t>Used for creating training/testing/validation datasets from raw features. Apply on a </a:t>
            </a:r>
            <a:r>
              <a:rPr lang="en-US" b="1" dirty="0"/>
              <a:t>record of data used for training or during prediction</a:t>
            </a:r>
            <a:endParaRPr lang="en-US" dirty="0"/>
          </a:p>
          <a:p>
            <a:pPr marL="285750" lvl="1" indent="-285750">
              <a:lnSpc>
                <a:spcPct val="90000"/>
              </a:lnSpc>
              <a:spcBef>
                <a:spcPts val="1000"/>
              </a:spcBef>
              <a:buClrTx/>
            </a:pPr>
            <a:r>
              <a:rPr lang="en-US" dirty="0"/>
              <a:t>Also used at prediction time to perform real time feature engineering</a:t>
            </a:r>
          </a:p>
          <a:p>
            <a:pPr marL="514350" lvl="1" indent="-285750"/>
            <a:endParaRPr lang="en-US" dirty="0"/>
          </a:p>
          <a:p>
            <a:pPr marL="514350" lvl="1" indent="-285750"/>
            <a:endParaRPr lang="en-US" dirty="0"/>
          </a:p>
          <a:p>
            <a:pPr marL="514350" lvl="1" indent="-285750"/>
            <a:endParaRPr lang="en-US" dirty="0"/>
          </a:p>
          <a:p>
            <a:pPr marL="514350" lvl="1" indent="-285750"/>
            <a:endParaRPr lang="en-US" dirty="0"/>
          </a:p>
        </p:txBody>
      </p:sp>
    </p:spTree>
    <p:extLst>
      <p:ext uri="{BB962C8B-B14F-4D97-AF65-F5344CB8AC3E}">
        <p14:creationId xmlns:p14="http://schemas.microsoft.com/office/powerpoint/2010/main" val="510714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deployment</a:t>
            </a:r>
          </a:p>
        </p:txBody>
      </p:sp>
      <p:sp>
        <p:nvSpPr>
          <p:cNvPr id="3" name="Content Placeholder 2"/>
          <p:cNvSpPr>
            <a:spLocks noGrp="1"/>
          </p:cNvSpPr>
          <p:nvPr>
            <p:ph sz="quarter" idx="10"/>
          </p:nvPr>
        </p:nvSpPr>
        <p:spPr>
          <a:xfrm>
            <a:off x="812185" y="1590675"/>
            <a:ext cx="6286684" cy="4417923"/>
          </a:xfrm>
        </p:spPr>
        <p:txBody>
          <a:bodyPr/>
          <a:lstStyle/>
          <a:p>
            <a:r>
              <a:rPr lang="en-US" dirty="0"/>
              <a:t>Model as code</a:t>
            </a:r>
          </a:p>
          <a:p>
            <a:pPr marL="514350" lvl="1" indent="-285750"/>
            <a:r>
              <a:rPr lang="en-US" dirty="0"/>
              <a:t>H20 AI </a:t>
            </a:r>
            <a:r>
              <a:rPr lang="en-US" dirty="0" err="1"/>
              <a:t>Pojo</a:t>
            </a:r>
            <a:endParaRPr lang="en-US" dirty="0"/>
          </a:p>
          <a:p>
            <a:pPr marL="514350" lvl="1" indent="-285750"/>
            <a:r>
              <a:rPr lang="en-US" dirty="0"/>
              <a:t>Spark ML Models</a:t>
            </a:r>
          </a:p>
          <a:p>
            <a:pPr marL="514350" lvl="1" indent="-285750"/>
            <a:r>
              <a:rPr lang="en-US" dirty="0"/>
              <a:t>Simple Python Scripts </a:t>
            </a:r>
            <a:r>
              <a:rPr lang="mr-IN" dirty="0"/>
              <a:t>–</a:t>
            </a:r>
            <a:r>
              <a:rPr lang="en-US" dirty="0"/>
              <a:t> Regression Models</a:t>
            </a:r>
          </a:p>
          <a:p>
            <a:pPr marL="514350" lvl="1" indent="-285750"/>
            <a:r>
              <a:rPr lang="en-US" dirty="0"/>
              <a:t>Specialized Python Scripts </a:t>
            </a:r>
            <a:r>
              <a:rPr lang="mr-IN" dirty="0"/>
              <a:t>–</a:t>
            </a:r>
            <a:r>
              <a:rPr lang="en-US" dirty="0"/>
              <a:t> Math libraries and need specialized hardware like GPU support</a:t>
            </a:r>
          </a:p>
          <a:p>
            <a:r>
              <a:rPr lang="en-US" dirty="0"/>
              <a:t>One model multiple deployment models</a:t>
            </a:r>
          </a:p>
          <a:p>
            <a:pPr marL="514350" lvl="1" indent="-285750"/>
            <a:r>
              <a:rPr lang="en-US" dirty="0"/>
              <a:t>Deployed as </a:t>
            </a:r>
            <a:r>
              <a:rPr lang="en-US" dirty="0" err="1"/>
              <a:t>Docker</a:t>
            </a:r>
            <a:r>
              <a:rPr lang="en-US" dirty="0"/>
              <a:t> containers with REST Endpoints </a:t>
            </a:r>
            <a:r>
              <a:rPr lang="mr-IN" dirty="0"/>
              <a:t>–</a:t>
            </a:r>
            <a:r>
              <a:rPr lang="en-US" dirty="0"/>
              <a:t> Easy to test and used directly if request has all the features available</a:t>
            </a:r>
          </a:p>
          <a:p>
            <a:pPr marL="514350" lvl="1" indent="-285750"/>
            <a:r>
              <a:rPr lang="en-US" dirty="0"/>
              <a:t>Deployed as Map Operators within Streaming framework such as Spark &amp; </a:t>
            </a:r>
            <a:r>
              <a:rPr lang="en-US" dirty="0" err="1"/>
              <a:t>Flink</a:t>
            </a:r>
            <a:endParaRPr lang="en-US" dirty="0"/>
          </a:p>
          <a:p>
            <a:pPr marL="514350" lvl="1" indent="-285750"/>
            <a:r>
              <a:rPr lang="en-US" dirty="0"/>
              <a:t>Deployed a Lambda functions in AWS</a:t>
            </a:r>
          </a:p>
          <a:p>
            <a:endParaRPr lang="en-US" dirty="0"/>
          </a:p>
        </p:txBody>
      </p:sp>
    </p:spTree>
    <p:extLst>
      <p:ext uri="{BB962C8B-B14F-4D97-AF65-F5344CB8AC3E}">
        <p14:creationId xmlns:p14="http://schemas.microsoft.com/office/powerpoint/2010/main" val="3999874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061" y="373647"/>
            <a:ext cx="10515600" cy="769594"/>
          </a:xfrm>
        </p:spPr>
        <p:txBody>
          <a:bodyPr/>
          <a:lstStyle/>
          <a:p>
            <a:r>
              <a:rPr lang="en-US" dirty="0"/>
              <a:t>Prediction Phase</a:t>
            </a:r>
          </a:p>
        </p:txBody>
      </p:sp>
      <p:sp>
        <p:nvSpPr>
          <p:cNvPr id="6" name="Rounded Rectangular Callout 5"/>
          <p:cNvSpPr/>
          <p:nvPr/>
        </p:nvSpPr>
        <p:spPr>
          <a:xfrm>
            <a:off x="3721480" y="4395156"/>
            <a:ext cx="2196761" cy="612648"/>
          </a:xfrm>
          <a:prstGeom prst="wedgeRoundRectCallout">
            <a:avLst>
              <a:gd name="adj1" fmla="val -45203"/>
              <a:gd name="adj2" fmla="val -243919"/>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rgbClr val="050505"/>
                </a:solidFill>
                <a:latin typeface="Calibri"/>
                <a:ea typeface="Gotham Book" charset="0"/>
                <a:cs typeface="Calibri"/>
              </a:rPr>
              <a:t>Assemble Features for a given Model</a:t>
            </a:r>
          </a:p>
        </p:txBody>
      </p:sp>
      <p:cxnSp>
        <p:nvCxnSpPr>
          <p:cNvPr id="71" name="Straight Arrow Connector 70"/>
          <p:cNvCxnSpPr/>
          <p:nvPr/>
        </p:nvCxnSpPr>
        <p:spPr>
          <a:xfrm>
            <a:off x="3921918" y="1802309"/>
            <a:ext cx="0" cy="5363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 name="Group 1"/>
          <p:cNvGrpSpPr/>
          <p:nvPr/>
        </p:nvGrpSpPr>
        <p:grpSpPr>
          <a:xfrm>
            <a:off x="3344844" y="1376661"/>
            <a:ext cx="984051" cy="462674"/>
            <a:chOff x="3344844" y="1376661"/>
            <a:chExt cx="984051" cy="462674"/>
          </a:xfrm>
        </p:grpSpPr>
        <p:grpSp>
          <p:nvGrpSpPr>
            <p:cNvPr id="74" name="Group 73"/>
            <p:cNvGrpSpPr/>
            <p:nvPr/>
          </p:nvGrpSpPr>
          <p:grpSpPr>
            <a:xfrm rot="10800000">
              <a:off x="3794166" y="1376661"/>
              <a:ext cx="233123" cy="428762"/>
              <a:chOff x="2974878" y="2609672"/>
              <a:chExt cx="248084" cy="622140"/>
            </a:xfrm>
          </p:grpSpPr>
          <p:cxnSp>
            <p:nvCxnSpPr>
              <p:cNvPr id="75" name="Straight Connector 74"/>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081" y="1462699"/>
              <a:ext cx="238814" cy="252082"/>
            </a:xfrm>
            <a:prstGeom prst="rect">
              <a:avLst/>
            </a:prstGeom>
          </p:spPr>
        </p:pic>
        <p:pic>
          <p:nvPicPr>
            <p:cNvPr id="9" name="Picture 8"/>
            <p:cNvPicPr>
              <a:picLocks noChangeAspect="1"/>
            </p:cNvPicPr>
            <p:nvPr/>
          </p:nvPicPr>
          <p:blipFill>
            <a:blip r:embed="rId4"/>
            <a:stretch>
              <a:fillRect/>
            </a:stretch>
          </p:blipFill>
          <p:spPr>
            <a:xfrm>
              <a:off x="3344844" y="1462699"/>
              <a:ext cx="376636" cy="376636"/>
            </a:xfrm>
            <a:prstGeom prst="rect">
              <a:avLst/>
            </a:prstGeom>
          </p:spPr>
        </p:pic>
      </p:grpSp>
      <p:sp>
        <p:nvSpPr>
          <p:cNvPr id="21" name="Magnetic Disk 20"/>
          <p:cNvSpPr/>
          <p:nvPr/>
        </p:nvSpPr>
        <p:spPr bwMode="auto">
          <a:xfrm>
            <a:off x="280924" y="3702128"/>
            <a:ext cx="914400" cy="1122678"/>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sp>
        <p:nvSpPr>
          <p:cNvPr id="23" name="Magnetic Disk 22"/>
          <p:cNvSpPr/>
          <p:nvPr/>
        </p:nvSpPr>
        <p:spPr bwMode="auto">
          <a:xfrm>
            <a:off x="280924" y="1376661"/>
            <a:ext cx="914400" cy="1242856"/>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Model /Feature Metadata</a:t>
            </a:r>
          </a:p>
        </p:txBody>
      </p:sp>
      <p:sp>
        <p:nvSpPr>
          <p:cNvPr id="24" name="Rectangle 23"/>
          <p:cNvSpPr/>
          <p:nvPr/>
        </p:nvSpPr>
        <p:spPr bwMode="auto">
          <a:xfrm>
            <a:off x="1757966" y="2433090"/>
            <a:ext cx="795733" cy="8191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Store API</a:t>
            </a:r>
          </a:p>
        </p:txBody>
      </p:sp>
      <p:cxnSp>
        <p:nvCxnSpPr>
          <p:cNvPr id="26" name="Elbow Connector 25"/>
          <p:cNvCxnSpPr>
            <a:stCxn id="23" idx="4"/>
            <a:endCxn id="24" idx="1"/>
          </p:cNvCxnSpPr>
          <p:nvPr/>
        </p:nvCxnSpPr>
        <p:spPr>
          <a:xfrm>
            <a:off x="1195324" y="1998089"/>
            <a:ext cx="562642" cy="844553"/>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27" name="Elbow Connector 26"/>
          <p:cNvCxnSpPr>
            <a:stCxn id="21" idx="4"/>
            <a:endCxn id="24" idx="1"/>
          </p:cNvCxnSpPr>
          <p:nvPr/>
        </p:nvCxnSpPr>
        <p:spPr>
          <a:xfrm flipV="1">
            <a:off x="1195324" y="2842642"/>
            <a:ext cx="562642" cy="1420825"/>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5" name="Rectangle 34"/>
          <p:cNvSpPr/>
          <p:nvPr/>
        </p:nvSpPr>
        <p:spPr bwMode="auto">
          <a:xfrm>
            <a:off x="3438832" y="2619517"/>
            <a:ext cx="1176913" cy="42643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Assembly</a:t>
            </a:r>
          </a:p>
        </p:txBody>
      </p:sp>
      <p:cxnSp>
        <p:nvCxnSpPr>
          <p:cNvPr id="36" name="Straight Arrow Connector 35"/>
          <p:cNvCxnSpPr>
            <a:stCxn id="24" idx="3"/>
            <a:endCxn id="35" idx="1"/>
          </p:cNvCxnSpPr>
          <p:nvPr/>
        </p:nvCxnSpPr>
        <p:spPr>
          <a:xfrm flipV="1">
            <a:off x="2553699" y="2832736"/>
            <a:ext cx="885133" cy="9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Rectangle 37"/>
          <p:cNvSpPr/>
          <p:nvPr/>
        </p:nvSpPr>
        <p:spPr bwMode="auto">
          <a:xfrm>
            <a:off x="8161297" y="2582708"/>
            <a:ext cx="1589895" cy="500056"/>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Creation Pipeline</a:t>
            </a:r>
          </a:p>
        </p:txBody>
      </p:sp>
      <p:sp>
        <p:nvSpPr>
          <p:cNvPr id="39" name="Decision 38"/>
          <p:cNvSpPr/>
          <p:nvPr/>
        </p:nvSpPr>
        <p:spPr bwMode="auto">
          <a:xfrm>
            <a:off x="5208856" y="2142995"/>
            <a:ext cx="1791582" cy="1399294"/>
          </a:xfrm>
          <a:prstGeom prst="flowChartDecision">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ＭＳ Ｐゴシック" charset="0"/>
                <a:cs typeface="ＭＳ Ｐゴシック" charset="0"/>
              </a:rPr>
              <a:t>Are </a:t>
            </a:r>
            <a:r>
              <a:rPr lang="en-US" sz="1400" dirty="0">
                <a:solidFill>
                  <a:srgbClr val="000000"/>
                </a:solidFill>
                <a:latin typeface="Arial" charset="0"/>
                <a:ea typeface="ＭＳ Ｐゴシック" charset="0"/>
                <a:cs typeface="ＭＳ Ｐゴシック" charset="0"/>
              </a:rPr>
              <a:t>All </a:t>
            </a:r>
            <a:r>
              <a:rPr kumimoji="0" lang="en-US" sz="1400" b="0" i="0" u="none" strike="noStrike" cap="none" normalizeH="0" baseline="0" dirty="0">
                <a:ln>
                  <a:noFill/>
                </a:ln>
                <a:solidFill>
                  <a:srgbClr val="000000"/>
                </a:solidFill>
                <a:effectLst/>
                <a:latin typeface="Arial" charset="0"/>
                <a:ea typeface="ＭＳ Ｐゴシック" charset="0"/>
                <a:cs typeface="ＭＳ Ｐゴシック" charset="0"/>
              </a:rPr>
              <a:t>Features</a:t>
            </a:r>
            <a:r>
              <a:rPr kumimoji="0" lang="en-US" sz="1400" b="0" i="0" u="none" strike="noStrike" cap="none" normalizeH="0" dirty="0">
                <a:ln>
                  <a:noFill/>
                </a:ln>
                <a:solidFill>
                  <a:srgbClr val="000000"/>
                </a:solidFill>
                <a:effectLst/>
                <a:latin typeface="Arial" charset="0"/>
                <a:ea typeface="ＭＳ Ｐゴシック" charset="0"/>
                <a:cs typeface="ＭＳ Ｐゴシック" charset="0"/>
              </a:rPr>
              <a:t> Current?</a:t>
            </a:r>
            <a:endParaRPr kumimoji="0" lang="en-US" sz="1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cxnSp>
        <p:nvCxnSpPr>
          <p:cNvPr id="42" name="Straight Arrow Connector 41"/>
          <p:cNvCxnSpPr>
            <a:stCxn id="39" idx="3"/>
            <a:endCxn id="38" idx="1"/>
          </p:cNvCxnSpPr>
          <p:nvPr/>
        </p:nvCxnSpPr>
        <p:spPr>
          <a:xfrm flipV="1">
            <a:off x="7000438" y="2832736"/>
            <a:ext cx="1160859" cy="9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p:cNvCxnSpPr>
            <a:stCxn id="35" idx="3"/>
            <a:endCxn id="39" idx="1"/>
          </p:cNvCxnSpPr>
          <p:nvPr/>
        </p:nvCxnSpPr>
        <p:spPr>
          <a:xfrm>
            <a:off x="4615745" y="2832736"/>
            <a:ext cx="593111" cy="99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3" name="TextBox 82"/>
          <p:cNvSpPr txBox="1"/>
          <p:nvPr/>
        </p:nvSpPr>
        <p:spPr>
          <a:xfrm>
            <a:off x="7457947" y="2465628"/>
            <a:ext cx="395235" cy="307777"/>
          </a:xfrm>
          <a:prstGeom prst="rect">
            <a:avLst/>
          </a:prstGeom>
          <a:noFill/>
        </p:spPr>
        <p:txBody>
          <a:bodyPr wrap="none" rtlCol="0">
            <a:spAutoFit/>
          </a:bodyPr>
          <a:lstStyle/>
          <a:p>
            <a:r>
              <a:rPr lang="en-US" sz="1400" dirty="0"/>
              <a:t>No</a:t>
            </a:r>
          </a:p>
        </p:txBody>
      </p:sp>
      <p:pic>
        <p:nvPicPr>
          <p:cNvPr id="152" name="Picture 151"/>
          <p:cNvPicPr>
            <a:picLocks noChangeAspect="1"/>
          </p:cNvPicPr>
          <p:nvPr/>
        </p:nvPicPr>
        <p:blipFill>
          <a:blip r:embed="rId5"/>
          <a:stretch>
            <a:fillRect/>
          </a:stretch>
        </p:blipFill>
        <p:spPr>
          <a:xfrm>
            <a:off x="6421512" y="1994076"/>
            <a:ext cx="297838" cy="297838"/>
          </a:xfrm>
          <a:prstGeom prst="rect">
            <a:avLst/>
          </a:prstGeom>
        </p:spPr>
      </p:pic>
      <p:sp>
        <p:nvSpPr>
          <p:cNvPr id="51" name="Magnetic Disk 50"/>
          <p:cNvSpPr/>
          <p:nvPr/>
        </p:nvSpPr>
        <p:spPr bwMode="auto">
          <a:xfrm>
            <a:off x="10610326" y="1518774"/>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History Feature Store</a:t>
            </a:r>
          </a:p>
        </p:txBody>
      </p:sp>
      <p:sp>
        <p:nvSpPr>
          <p:cNvPr id="52" name="Magnetic Disk 51"/>
          <p:cNvSpPr/>
          <p:nvPr/>
        </p:nvSpPr>
        <p:spPr bwMode="auto">
          <a:xfrm>
            <a:off x="10610326" y="3570456"/>
            <a:ext cx="1225048" cy="693011"/>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Online Feature Store</a:t>
            </a:r>
          </a:p>
        </p:txBody>
      </p:sp>
      <p:cxnSp>
        <p:nvCxnSpPr>
          <p:cNvPr id="53" name="Straight Arrow Connector 52"/>
          <p:cNvCxnSpPr>
            <a:stCxn id="38" idx="3"/>
            <a:endCxn id="51" idx="2"/>
          </p:cNvCxnSpPr>
          <p:nvPr/>
        </p:nvCxnSpPr>
        <p:spPr>
          <a:xfrm flipV="1">
            <a:off x="9751192" y="1865280"/>
            <a:ext cx="859134" cy="9674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Straight Arrow Connector 55"/>
          <p:cNvCxnSpPr>
            <a:stCxn id="38" idx="3"/>
            <a:endCxn id="52" idx="2"/>
          </p:cNvCxnSpPr>
          <p:nvPr/>
        </p:nvCxnSpPr>
        <p:spPr>
          <a:xfrm>
            <a:off x="9751192" y="2832736"/>
            <a:ext cx="859134" cy="1084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a:stCxn id="38" idx="2"/>
            <a:endCxn id="34" idx="0"/>
          </p:cNvCxnSpPr>
          <p:nvPr/>
        </p:nvCxnSpPr>
        <p:spPr>
          <a:xfrm>
            <a:off x="8956245" y="3082764"/>
            <a:ext cx="0" cy="5490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Rectangle 33"/>
          <p:cNvSpPr/>
          <p:nvPr/>
        </p:nvSpPr>
        <p:spPr bwMode="auto">
          <a:xfrm>
            <a:off x="8161298" y="3631785"/>
            <a:ext cx="1589894" cy="426438"/>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Feature Assembly</a:t>
            </a:r>
          </a:p>
        </p:txBody>
      </p:sp>
      <p:cxnSp>
        <p:nvCxnSpPr>
          <p:cNvPr id="40" name="Straight Arrow Connector 39"/>
          <p:cNvCxnSpPr>
            <a:stCxn id="34" idx="2"/>
          </p:cNvCxnSpPr>
          <p:nvPr/>
        </p:nvCxnSpPr>
        <p:spPr>
          <a:xfrm>
            <a:off x="8956245" y="4058223"/>
            <a:ext cx="1" cy="3828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6985566" y="1085456"/>
            <a:ext cx="3590524" cy="86663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Append store (Ex. S3, HDFS, Redshift) for use by Data Scientist for Model Training</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7868" y="1030422"/>
            <a:ext cx="341372" cy="409646"/>
          </a:xfrm>
          <a:prstGeom prst="rect">
            <a:avLst/>
          </a:prstGeom>
        </p:spPr>
      </p:pic>
      <p:sp>
        <p:nvSpPr>
          <p:cNvPr id="79" name="Rectangle 78"/>
          <p:cNvSpPr/>
          <p:nvPr/>
        </p:nvSpPr>
        <p:spPr bwMode="auto">
          <a:xfrm>
            <a:off x="8227207" y="4427817"/>
            <a:ext cx="1458076" cy="500056"/>
          </a:xfrm>
          <a:prstGeom prst="rect">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Model Execution</a:t>
            </a:r>
          </a:p>
        </p:txBody>
      </p:sp>
      <p:grpSp>
        <p:nvGrpSpPr>
          <p:cNvPr id="80" name="Group 79"/>
          <p:cNvGrpSpPr/>
          <p:nvPr/>
        </p:nvGrpSpPr>
        <p:grpSpPr>
          <a:xfrm>
            <a:off x="8832203" y="5361200"/>
            <a:ext cx="248084" cy="622140"/>
            <a:chOff x="2974878" y="2609672"/>
            <a:chExt cx="248084" cy="622140"/>
          </a:xfrm>
        </p:grpSpPr>
        <p:cxnSp>
          <p:nvCxnSpPr>
            <p:cNvPr id="81" name="Straight Connector 80"/>
            <p:cNvCxnSpPr/>
            <p:nvPr/>
          </p:nvCxnSpPr>
          <p:spPr bwMode="auto">
            <a:xfrm flipH="1">
              <a:off x="2974878" y="2609672"/>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bwMode="auto">
            <a:xfrm flipH="1">
              <a:off x="3214264" y="2614190"/>
              <a:ext cx="8698" cy="617622"/>
            </a:xfrm>
            <a:prstGeom prst="line">
              <a:avLst/>
            </a:prstGeom>
            <a:ln>
              <a:tailEnd type="none"/>
            </a:ln>
            <a:extLst/>
          </p:spPr>
          <p:style>
            <a:lnRef idx="3">
              <a:schemeClr val="dk1"/>
            </a:lnRef>
            <a:fillRef idx="0">
              <a:schemeClr val="dk1"/>
            </a:fillRef>
            <a:effectRef idx="2">
              <a:schemeClr val="dk1"/>
            </a:effectRef>
            <a:fontRef idx="minor">
              <a:schemeClr val="tx1"/>
            </a:fontRef>
          </p:style>
        </p:cxnSp>
      </p:grpSp>
      <p:cxnSp>
        <p:nvCxnSpPr>
          <p:cNvPr id="84" name="Straight Arrow Connector 83"/>
          <p:cNvCxnSpPr>
            <a:stCxn id="79" idx="2"/>
          </p:cNvCxnSpPr>
          <p:nvPr/>
        </p:nvCxnSpPr>
        <p:spPr>
          <a:xfrm>
            <a:off x="8956245" y="4927873"/>
            <a:ext cx="1" cy="3983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5" name="Magnetic Disk 84"/>
          <p:cNvSpPr/>
          <p:nvPr/>
        </p:nvSpPr>
        <p:spPr bwMode="auto">
          <a:xfrm>
            <a:off x="8240857" y="6166036"/>
            <a:ext cx="1342624" cy="653739"/>
          </a:xfrm>
          <a:prstGeom prst="flowChartMagneticDisk">
            <a:avLst/>
          </a:prstGeom>
          <a:ex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Prediction/Outcome Store</a:t>
            </a:r>
          </a:p>
        </p:txBody>
      </p:sp>
      <p:cxnSp>
        <p:nvCxnSpPr>
          <p:cNvPr id="86" name="Straight Arrow Connector 85"/>
          <p:cNvCxnSpPr/>
          <p:nvPr/>
        </p:nvCxnSpPr>
        <p:spPr>
          <a:xfrm>
            <a:off x="8966207" y="5779641"/>
            <a:ext cx="1" cy="3983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7" name="Rectangle 86"/>
          <p:cNvSpPr/>
          <p:nvPr/>
        </p:nvSpPr>
        <p:spPr bwMode="auto">
          <a:xfrm>
            <a:off x="6421512" y="5374018"/>
            <a:ext cx="1162656" cy="66298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dirty="0">
                <a:solidFill>
                  <a:srgbClr val="FFFFFF"/>
                </a:solidFill>
                <a:latin typeface="Arial" charset="0"/>
                <a:ea typeface="ＭＳ Ｐゴシック" charset="0"/>
                <a:cs typeface="ＭＳ Ｐゴシック" charset="0"/>
              </a:rPr>
              <a:t>Customer Context</a:t>
            </a:r>
          </a:p>
        </p:txBody>
      </p:sp>
      <p:cxnSp>
        <p:nvCxnSpPr>
          <p:cNvPr id="88" name="Straight Arrow Connector 87"/>
          <p:cNvCxnSpPr>
            <a:stCxn id="87" idx="1"/>
            <a:endCxn id="89" idx="3"/>
          </p:cNvCxnSpPr>
          <p:nvPr/>
        </p:nvCxnSpPr>
        <p:spPr>
          <a:xfrm flipH="1" flipV="1">
            <a:off x="4180682" y="5686699"/>
            <a:ext cx="2240830" cy="18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9" name="Rectangle 88"/>
          <p:cNvSpPr/>
          <p:nvPr/>
        </p:nvSpPr>
        <p:spPr>
          <a:xfrm>
            <a:off x="2738734" y="5365718"/>
            <a:ext cx="1441948" cy="64196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all" dirty="0">
                <a:solidFill>
                  <a:schemeClr val="tx1"/>
                </a:solidFill>
                <a:latin typeface="Gotham Book" charset="0"/>
                <a:ea typeface="Gotham Book" charset="0"/>
                <a:cs typeface="Gotham Book" charset="0"/>
              </a:rPr>
              <a:t>Requesting Application</a:t>
            </a:r>
          </a:p>
        </p:txBody>
      </p:sp>
      <p:cxnSp>
        <p:nvCxnSpPr>
          <p:cNvPr id="90" name="Straight Arrow Connector 89"/>
          <p:cNvCxnSpPr>
            <a:endCxn id="87" idx="3"/>
          </p:cNvCxnSpPr>
          <p:nvPr/>
        </p:nvCxnSpPr>
        <p:spPr>
          <a:xfrm flipH="1">
            <a:off x="7584168" y="5705510"/>
            <a:ext cx="11543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1" name="TextBox 90"/>
          <p:cNvSpPr txBox="1"/>
          <p:nvPr/>
        </p:nvSpPr>
        <p:spPr>
          <a:xfrm>
            <a:off x="7818507" y="5323138"/>
            <a:ext cx="685579" cy="307777"/>
          </a:xfrm>
          <a:prstGeom prst="rect">
            <a:avLst/>
          </a:prstGeom>
          <a:noFill/>
        </p:spPr>
        <p:txBody>
          <a:bodyPr wrap="none" rtlCol="0">
            <a:spAutoFit/>
          </a:bodyPr>
          <a:lstStyle/>
          <a:p>
            <a:r>
              <a:rPr lang="en-US" sz="1400" dirty="0"/>
              <a:t>Listens</a:t>
            </a:r>
          </a:p>
        </p:txBody>
      </p:sp>
      <p:sp>
        <p:nvSpPr>
          <p:cNvPr id="92" name="TextBox 91"/>
          <p:cNvSpPr txBox="1"/>
          <p:nvPr/>
        </p:nvSpPr>
        <p:spPr>
          <a:xfrm>
            <a:off x="4428788" y="1085456"/>
            <a:ext cx="1992724" cy="866636"/>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defPPr>
              <a:defRPr lang="en-US"/>
            </a:defPPr>
            <a:lvl1pPr algn="ctr">
              <a:defRPr sz="800">
                <a:solidFill>
                  <a:schemeClr val="tx2">
                    <a:lumMod val="60000"/>
                    <a:lumOff val="4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algn="l"/>
            <a:r>
              <a:rPr lang="en-US" sz="2000" dirty="0"/>
              <a:t>Payload: Model Name + Account Number</a:t>
            </a:r>
          </a:p>
        </p:txBody>
      </p:sp>
      <p:cxnSp>
        <p:nvCxnSpPr>
          <p:cNvPr id="4" name="Elbow Connector 3"/>
          <p:cNvCxnSpPr>
            <a:stCxn id="39" idx="2"/>
            <a:endCxn id="79" idx="1"/>
          </p:cNvCxnSpPr>
          <p:nvPr/>
        </p:nvCxnSpPr>
        <p:spPr>
          <a:xfrm rot="16200000" flipH="1">
            <a:off x="6598149" y="3048787"/>
            <a:ext cx="1135556" cy="212256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48" name="TextBox 47"/>
          <p:cNvSpPr txBox="1"/>
          <p:nvPr/>
        </p:nvSpPr>
        <p:spPr>
          <a:xfrm>
            <a:off x="6224050" y="3570456"/>
            <a:ext cx="431704" cy="307777"/>
          </a:xfrm>
          <a:prstGeom prst="rect">
            <a:avLst/>
          </a:prstGeom>
          <a:noFill/>
        </p:spPr>
        <p:txBody>
          <a:bodyPr wrap="none" rtlCol="0">
            <a:spAutoFit/>
          </a:bodyPr>
          <a:lstStyle/>
          <a:p>
            <a:r>
              <a:rPr lang="en-US" sz="1400" dirty="0"/>
              <a:t>Yes</a:t>
            </a:r>
          </a:p>
        </p:txBody>
      </p:sp>
      <p:sp>
        <p:nvSpPr>
          <p:cNvPr id="3" name="TextBox 2">
            <a:extLst>
              <a:ext uri="{FF2B5EF4-FFF2-40B4-BE49-F238E27FC236}">
                <a16:creationId xmlns:a16="http://schemas.microsoft.com/office/drawing/2014/main" xmlns="" id="{8BF4964F-C352-394F-BE31-51855D2E3A4A}"/>
              </a:ext>
            </a:extLst>
          </p:cNvPr>
          <p:cNvSpPr txBox="1"/>
          <p:nvPr/>
        </p:nvSpPr>
        <p:spPr>
          <a:xfrm>
            <a:off x="9144000" y="5588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85352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8" grpId="0" animBg="1"/>
      <p:bldP spid="39" grpId="0" animBg="1"/>
      <p:bldP spid="83" grpId="0"/>
      <p:bldP spid="51" grpId="0" animBg="1"/>
      <p:bldP spid="52" grpId="0" animBg="1"/>
      <p:bldP spid="34" grpId="0" animBg="1"/>
      <p:bldP spid="41" grpId="0"/>
      <p:bldP spid="79" grpId="0" animBg="1"/>
      <p:bldP spid="85" grpId="0" animBg="1"/>
      <p:bldP spid="87" grpId="0" animBg="1"/>
      <p:bldP spid="89" grpId="0" animBg="1"/>
      <p:bldP spid="91" grpId="0"/>
      <p:bldP spid="92"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Versioning and </a:t>
            </a:r>
            <a:r>
              <a:rPr lang="en-US" dirty="0" err="1"/>
              <a:t>devops</a:t>
            </a:r>
            <a:endParaRPr lang="en-US" dirty="0"/>
          </a:p>
        </p:txBody>
      </p:sp>
      <p:sp>
        <p:nvSpPr>
          <p:cNvPr id="3" name="Content Placeholder 2"/>
          <p:cNvSpPr>
            <a:spLocks noGrp="1"/>
          </p:cNvSpPr>
          <p:nvPr>
            <p:ph sz="quarter" idx="10"/>
          </p:nvPr>
        </p:nvSpPr>
        <p:spPr/>
        <p:txBody>
          <a:bodyPr/>
          <a:lstStyle/>
          <a:p>
            <a:r>
              <a:rPr lang="en-US" sz="2000" dirty="0"/>
              <a:t>Everything is versioned</a:t>
            </a:r>
          </a:p>
          <a:p>
            <a:pPr marL="514350" lvl="1" indent="-285750"/>
            <a:r>
              <a:rPr lang="en-US" sz="2000" dirty="0"/>
              <a:t>Feature/Model Metadata </a:t>
            </a:r>
          </a:p>
          <a:p>
            <a:pPr marL="514350" lvl="1" indent="-285750"/>
            <a:r>
              <a:rPr lang="en-US" sz="2000" dirty="0"/>
              <a:t>Feature Data &amp; Model Execution environments </a:t>
            </a:r>
          </a:p>
          <a:p>
            <a:pPr marL="514350" lvl="1" indent="-285750"/>
            <a:r>
              <a:rPr lang="en-US" sz="2000" dirty="0"/>
              <a:t>Training, Validation datasets are versioned</a:t>
            </a:r>
          </a:p>
          <a:p>
            <a:pPr marL="514350" lvl="1" indent="-285750"/>
            <a:r>
              <a:rPr lang="en-US" sz="2000" dirty="0"/>
              <a:t>Feature creation pipelines are versioned</a:t>
            </a:r>
          </a:p>
          <a:p>
            <a:r>
              <a:rPr lang="en-US" sz="2000" dirty="0"/>
              <a:t>Versioning allows provenance &amp; auditability &amp; Repeatability of every prediction</a:t>
            </a:r>
          </a:p>
        </p:txBody>
      </p:sp>
      <p:pic>
        <p:nvPicPr>
          <p:cNvPr id="6" name="Picture 5"/>
          <p:cNvPicPr>
            <a:picLocks noChangeAspect="1"/>
          </p:cNvPicPr>
          <p:nvPr/>
        </p:nvPicPr>
        <p:blipFill>
          <a:blip r:embed="rId2"/>
          <a:stretch>
            <a:fillRect/>
          </a:stretch>
        </p:blipFill>
        <p:spPr>
          <a:xfrm>
            <a:off x="7320104" y="1376764"/>
            <a:ext cx="3810000" cy="3810000"/>
          </a:xfrm>
          <a:prstGeom prst="rect">
            <a:avLst/>
          </a:prstGeom>
        </p:spPr>
      </p:pic>
    </p:spTree>
    <p:extLst>
      <p:ext uri="{BB962C8B-B14F-4D97-AF65-F5344CB8AC3E}">
        <p14:creationId xmlns:p14="http://schemas.microsoft.com/office/powerpoint/2010/main" val="2288506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the ML Pipeline</a:t>
            </a:r>
          </a:p>
        </p:txBody>
      </p:sp>
      <p:sp>
        <p:nvSpPr>
          <p:cNvPr id="5" name="Content Placeholder 4"/>
          <p:cNvSpPr>
            <a:spLocks noGrp="1"/>
          </p:cNvSpPr>
          <p:nvPr>
            <p:ph sz="quarter" idx="10"/>
          </p:nvPr>
        </p:nvSpPr>
        <p:spPr/>
        <p:txBody>
          <a:bodyPr/>
          <a:lstStyle/>
          <a:p>
            <a:r>
              <a:rPr lang="en-US" dirty="0"/>
              <a:t>AWS Agnostic</a:t>
            </a:r>
          </a:p>
          <a:p>
            <a:pPr lvl="1"/>
            <a:r>
              <a:rPr lang="en-US" dirty="0"/>
              <a:t>Integrates with the AWS Cloud but not dependent on it </a:t>
            </a:r>
          </a:p>
          <a:p>
            <a:pPr lvl="1"/>
            <a:r>
              <a:rPr lang="en-US" dirty="0"/>
              <a:t>Framework should be able to work in a non-AWS distributed environment with configuration (not code) changes</a:t>
            </a:r>
          </a:p>
          <a:p>
            <a:endParaRPr lang="en-US" dirty="0"/>
          </a:p>
        </p:txBody>
      </p:sp>
      <p:sp>
        <p:nvSpPr>
          <p:cNvPr id="6" name="Content Placeholder 5"/>
          <p:cNvSpPr>
            <a:spLocks noGrp="1"/>
          </p:cNvSpPr>
          <p:nvPr>
            <p:ph sz="quarter" idx="11"/>
          </p:nvPr>
        </p:nvSpPr>
        <p:spPr/>
        <p:txBody>
          <a:bodyPr/>
          <a:lstStyle/>
          <a:p>
            <a:r>
              <a:rPr lang="en-US" dirty="0"/>
              <a:t>Traceability &amp; REPEATABILITY &amp; Auditability</a:t>
            </a:r>
          </a:p>
          <a:p>
            <a:pPr lvl="1">
              <a:lnSpc>
                <a:spcPct val="90000"/>
              </a:lnSpc>
              <a:spcBef>
                <a:spcPts val="1000"/>
              </a:spcBef>
              <a:buClrTx/>
            </a:pPr>
            <a:r>
              <a:rPr lang="en-US" dirty="0"/>
              <a:t>Model to be traced back to business use-cases</a:t>
            </a:r>
          </a:p>
          <a:p>
            <a:pPr lvl="1">
              <a:lnSpc>
                <a:spcPct val="90000"/>
              </a:lnSpc>
              <a:spcBef>
                <a:spcPts val="1000"/>
              </a:spcBef>
              <a:buClrTx/>
            </a:pPr>
            <a:r>
              <a:rPr lang="en-US" dirty="0"/>
              <a:t>Full traceability from raw data to feature engineering to predictions</a:t>
            </a:r>
          </a:p>
          <a:p>
            <a:pPr lvl="1">
              <a:lnSpc>
                <a:spcPct val="90000"/>
              </a:lnSpc>
              <a:spcBef>
                <a:spcPts val="1000"/>
              </a:spcBef>
              <a:buClrTx/>
            </a:pPr>
            <a:r>
              <a:rPr lang="en-US" dirty="0"/>
              <a:t>“Everything Versioned” enables repeatability</a:t>
            </a:r>
          </a:p>
          <a:p>
            <a:r>
              <a:rPr lang="en-US" dirty="0"/>
              <a:t>CI/CD Support</a:t>
            </a:r>
          </a:p>
          <a:p>
            <a:pPr lvl="1"/>
            <a:r>
              <a:rPr lang="en-US" dirty="0"/>
              <a:t>Code, Metadata (Hyper-Parameters) and Data (Training/Validation Data) are versioned. Deployable artifacts to integrate with CI/CD Pipeline</a:t>
            </a:r>
          </a:p>
          <a:p>
            <a:endParaRPr lang="en-US" dirty="0"/>
          </a:p>
          <a:p>
            <a:endParaRPr lang="en-US" dirty="0"/>
          </a:p>
        </p:txBody>
      </p:sp>
    </p:spTree>
    <p:extLst>
      <p:ext uri="{BB962C8B-B14F-4D97-AF65-F5344CB8AC3E}">
        <p14:creationId xmlns:p14="http://schemas.microsoft.com/office/powerpoint/2010/main" val="1199372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957" y="-594421"/>
            <a:ext cx="12221716" cy="12221716"/>
          </a:xfrm>
          <a:prstGeom prst="rect">
            <a:avLst/>
          </a:prstGeom>
        </p:spPr>
      </p:pic>
      <p:sp>
        <p:nvSpPr>
          <p:cNvPr id="4" name="Title 3"/>
          <p:cNvSpPr>
            <a:spLocks noGrp="1"/>
          </p:cNvSpPr>
          <p:nvPr>
            <p:ph type="title"/>
          </p:nvPr>
        </p:nvSpPr>
        <p:spPr/>
        <p:txBody>
          <a:bodyPr/>
          <a:lstStyle/>
          <a:p>
            <a:r>
              <a:rPr lang="en-US" dirty="0"/>
              <a:t>Comcast Applied AI</a:t>
            </a:r>
          </a:p>
        </p:txBody>
      </p:sp>
      <p:sp>
        <p:nvSpPr>
          <p:cNvPr id="9" name="Rounded Rectangle 8"/>
          <p:cNvSpPr/>
          <p:nvPr/>
        </p:nvSpPr>
        <p:spPr>
          <a:xfrm>
            <a:off x="3362045" y="2162317"/>
            <a:ext cx="1863524" cy="6564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Media &amp;</a:t>
            </a:r>
          </a:p>
          <a:p>
            <a:pPr algn="ctr"/>
            <a:r>
              <a:rPr lang="en-US" dirty="0"/>
              <a:t>Video Analytics</a:t>
            </a:r>
          </a:p>
        </p:txBody>
      </p:sp>
      <p:sp>
        <p:nvSpPr>
          <p:cNvPr id="10" name="Rounded Rectangle 9"/>
          <p:cNvSpPr/>
          <p:nvPr/>
        </p:nvSpPr>
        <p:spPr>
          <a:xfrm>
            <a:off x="2314937" y="3317350"/>
            <a:ext cx="1964784" cy="9489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Machine Learning</a:t>
            </a:r>
          </a:p>
          <a:p>
            <a:pPr algn="ctr"/>
            <a:r>
              <a:rPr lang="en-US" dirty="0"/>
              <a:t>&amp; Data Science</a:t>
            </a:r>
          </a:p>
        </p:txBody>
      </p:sp>
      <p:sp>
        <p:nvSpPr>
          <p:cNvPr id="11" name="Rounded Rectangle 10"/>
          <p:cNvSpPr/>
          <p:nvPr/>
        </p:nvSpPr>
        <p:spPr>
          <a:xfrm>
            <a:off x="3214647" y="4742563"/>
            <a:ext cx="2158317" cy="8088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Content Discovery</a:t>
            </a:r>
          </a:p>
        </p:txBody>
      </p:sp>
      <p:sp>
        <p:nvSpPr>
          <p:cNvPr id="32" name="Rounded Rectangle 31"/>
          <p:cNvSpPr/>
          <p:nvPr/>
        </p:nvSpPr>
        <p:spPr>
          <a:xfrm>
            <a:off x="4514085" y="3317351"/>
            <a:ext cx="1085767" cy="948907"/>
          </a:xfrm>
          <a:prstGeom prst="roundRect">
            <a:avLst/>
          </a:prstGeom>
          <a:solidFill>
            <a:srgbClr val="00B05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Speech &amp; NLP</a:t>
            </a:r>
          </a:p>
        </p:txBody>
      </p:sp>
      <p:sp>
        <p:nvSpPr>
          <p:cNvPr id="12" name="Left-Right Arrow 11"/>
          <p:cNvSpPr/>
          <p:nvPr/>
        </p:nvSpPr>
        <p:spPr>
          <a:xfrm>
            <a:off x="7618473" y="3608487"/>
            <a:ext cx="89523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19655" y="2687941"/>
            <a:ext cx="1110756" cy="1933071"/>
          </a:xfrm>
          <a:prstGeom prst="rect">
            <a:avLst/>
          </a:prstGeom>
        </p:spPr>
      </p:pic>
      <p:graphicFrame>
        <p:nvGraphicFramePr>
          <p:cNvPr id="24" name="Diagram 23"/>
          <p:cNvGraphicFramePr/>
          <p:nvPr>
            <p:extLst/>
          </p:nvPr>
        </p:nvGraphicFramePr>
        <p:xfrm>
          <a:off x="9011940" y="2510330"/>
          <a:ext cx="2448629" cy="34545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5" name="Picture 24" descr="https://customer.xfinity.com/~/media/support_comcast_com/Images/contact-us-forum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7085" y="1049542"/>
            <a:ext cx="3672967" cy="137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the ML Pipeline (Cont.)</a:t>
            </a:r>
          </a:p>
        </p:txBody>
      </p:sp>
      <p:sp>
        <p:nvSpPr>
          <p:cNvPr id="5" name="Content Placeholder 4"/>
          <p:cNvSpPr>
            <a:spLocks noGrp="1"/>
          </p:cNvSpPr>
          <p:nvPr>
            <p:ph sz="quarter" idx="10"/>
          </p:nvPr>
        </p:nvSpPr>
        <p:spPr>
          <a:xfrm>
            <a:off x="6263586" y="1590674"/>
            <a:ext cx="4411744" cy="4074835"/>
          </a:xfrm>
        </p:spPr>
        <p:txBody>
          <a:bodyPr/>
          <a:lstStyle/>
          <a:p>
            <a:r>
              <a:rPr lang="en-US" dirty="0"/>
              <a:t>Multi-deployment options </a:t>
            </a:r>
          </a:p>
          <a:p>
            <a:pPr lvl="1">
              <a:buFont typeface="Arial" panose="020B0604020202020204" pitchFamily="34" charset="0"/>
              <a:buChar char="•"/>
            </a:pPr>
            <a:r>
              <a:rPr lang="en-US" dirty="0"/>
              <a:t>Supports Throughput vs. Latency Tradeoffs- Process in stream/batch/on-demand</a:t>
            </a:r>
          </a:p>
          <a:p>
            <a:pPr lvl="1">
              <a:buFont typeface="Arial" panose="020B0604020202020204" pitchFamily="34" charset="0"/>
              <a:buChar char="•"/>
            </a:pPr>
            <a:r>
              <a:rPr lang="en-US" dirty="0"/>
              <a:t>Allows multiple versions of the same/different models to be compared with one another on live data</a:t>
            </a:r>
          </a:p>
          <a:p>
            <a:pPr lvl="2">
              <a:buFont typeface="Arial" panose="020B0604020202020204" pitchFamily="34" charset="0"/>
              <a:buChar char="•"/>
            </a:pPr>
            <a:r>
              <a:rPr lang="en-US" sz="1600" dirty="0"/>
              <a:t>A/B testing &amp; Multivariate testing</a:t>
            </a:r>
          </a:p>
          <a:p>
            <a:pPr lvl="2">
              <a:buFont typeface="Arial" panose="020B0604020202020204" pitchFamily="34" charset="0"/>
              <a:buChar char="•"/>
            </a:pPr>
            <a:r>
              <a:rPr lang="en-US" sz="1600" dirty="0"/>
              <a:t>Live but dark deployments</a:t>
            </a:r>
          </a:p>
          <a:p>
            <a:pPr lvl="1">
              <a:buFont typeface="Arial" panose="020B0604020202020204" pitchFamily="34" charset="0"/>
              <a:buChar char="•"/>
            </a:pPr>
            <a:r>
              <a:rPr lang="en-US" dirty="0"/>
              <a:t>Supports integration of outcomes with predictions to measure production performance &amp; support continuous model re-training</a:t>
            </a:r>
          </a:p>
          <a:p>
            <a:endParaRPr lang="en-US" dirty="0"/>
          </a:p>
        </p:txBody>
      </p:sp>
      <p:sp>
        <p:nvSpPr>
          <p:cNvPr id="6" name="Content Placeholder 5"/>
          <p:cNvSpPr>
            <a:spLocks noGrp="1"/>
          </p:cNvSpPr>
          <p:nvPr>
            <p:ph sz="quarter" idx="11"/>
          </p:nvPr>
        </p:nvSpPr>
        <p:spPr/>
        <p:txBody>
          <a:bodyPr/>
          <a:lstStyle/>
          <a:p>
            <a:r>
              <a:rPr lang="en-US" dirty="0"/>
              <a:t>Pluggable (Data and Compute) Architecture</a:t>
            </a:r>
          </a:p>
          <a:p>
            <a:pPr lvl="1"/>
            <a:r>
              <a:rPr lang="en-US" dirty="0"/>
              <a:t>De-coupled architecture based on message driven inter-component communication.</a:t>
            </a:r>
          </a:p>
          <a:p>
            <a:pPr lvl="1"/>
            <a:r>
              <a:rPr lang="en-US" dirty="0"/>
              <a:t>Failure of an isolated component does not fail the entire platform</a:t>
            </a:r>
          </a:p>
          <a:p>
            <a:pPr lvl="1"/>
            <a:r>
              <a:rPr lang="en-US" dirty="0"/>
              <a:t>Asynchronous behavior</a:t>
            </a:r>
          </a:p>
          <a:p>
            <a:pPr lvl="1"/>
            <a:r>
              <a:rPr lang="en-US" dirty="0"/>
              <a:t>Micro-Services based design which supports independent deployment of components</a:t>
            </a:r>
          </a:p>
          <a:p>
            <a:endParaRPr lang="en-US" dirty="0"/>
          </a:p>
        </p:txBody>
      </p:sp>
    </p:spTree>
    <p:extLst>
      <p:ext uri="{BB962C8B-B14F-4D97-AF65-F5344CB8AC3E}">
        <p14:creationId xmlns:p14="http://schemas.microsoft.com/office/powerpoint/2010/main" val="2751398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 and Future Work</a:t>
            </a:r>
          </a:p>
        </p:txBody>
      </p:sp>
      <p:sp>
        <p:nvSpPr>
          <p:cNvPr id="4" name="Content Placeholder 3"/>
          <p:cNvSpPr>
            <a:spLocks noGrp="1"/>
          </p:cNvSpPr>
          <p:nvPr>
            <p:ph sz="quarter" idx="10"/>
          </p:nvPr>
        </p:nvSpPr>
        <p:spPr>
          <a:xfrm>
            <a:off x="812184" y="1209642"/>
            <a:ext cx="6005661" cy="3688335"/>
          </a:xfrm>
        </p:spPr>
        <p:txBody>
          <a:bodyPr/>
          <a:lstStyle/>
          <a:p>
            <a:r>
              <a:rPr lang="en-US" dirty="0"/>
              <a:t>UI Portal for </a:t>
            </a:r>
          </a:p>
          <a:p>
            <a:pPr marL="285750" indent="-285750">
              <a:buFont typeface="Arial"/>
              <a:buChar char="•"/>
            </a:pPr>
            <a:r>
              <a:rPr lang="en-US" kern="1200" dirty="0">
                <a:solidFill>
                  <a:schemeClr val="tx2"/>
                </a:solidFill>
                <a:latin typeface="Gotham Light" charset="0"/>
                <a:ea typeface="Gotham Light" charset="0"/>
                <a:cs typeface="Gotham Light" charset="0"/>
              </a:rPr>
              <a:t>Model / Feature and metadata management</a:t>
            </a:r>
          </a:p>
          <a:p>
            <a:pPr marL="285750" indent="-285750">
              <a:buFont typeface="Arial"/>
              <a:buChar char="•"/>
            </a:pPr>
            <a:r>
              <a:rPr lang="en-US" kern="1200" dirty="0">
                <a:solidFill>
                  <a:schemeClr val="tx2"/>
                </a:solidFill>
                <a:latin typeface="Gotham Light" charset="0"/>
                <a:ea typeface="Gotham Light" charset="0"/>
                <a:cs typeface="Gotham Light" charset="0"/>
              </a:rPr>
              <a:t>Containerization support for model execution phase </a:t>
            </a:r>
          </a:p>
          <a:p>
            <a:pPr marL="285750" indent="-285750">
              <a:buFont typeface="Arial"/>
              <a:buChar char="•"/>
            </a:pPr>
            <a:r>
              <a:rPr lang="en-US" kern="1200" dirty="0">
                <a:solidFill>
                  <a:schemeClr val="tx2"/>
                </a:solidFill>
                <a:latin typeface="Gotham Light" charset="0"/>
                <a:ea typeface="Gotham Light" charset="0"/>
                <a:cs typeface="Gotham Light" charset="0"/>
              </a:rPr>
              <a:t>Workbench for Data Scientist</a:t>
            </a:r>
          </a:p>
          <a:p>
            <a:pPr marL="285750" indent="-285750">
              <a:buFont typeface="Arial"/>
              <a:buChar char="•"/>
            </a:pPr>
            <a:r>
              <a:rPr lang="en-US" kern="1200" dirty="0">
                <a:solidFill>
                  <a:schemeClr val="tx2"/>
                </a:solidFill>
                <a:latin typeface="Gotham Light" charset="0"/>
                <a:ea typeface="Gotham Light" charset="0"/>
                <a:cs typeface="Gotham Light" charset="0"/>
              </a:rPr>
              <a:t>Continuous Model Monitoring</a:t>
            </a:r>
          </a:p>
          <a:p>
            <a:r>
              <a:rPr lang="en-US" dirty="0"/>
              <a:t>Knowledge sharing</a:t>
            </a:r>
          </a:p>
          <a:p>
            <a:pPr lvl="1"/>
            <a:r>
              <a:rPr lang="en-US" b="1" dirty="0"/>
              <a:t>Promote Reusability </a:t>
            </a:r>
            <a:r>
              <a:rPr lang="en-US" dirty="0"/>
              <a:t>: Users search for features by model as well as engineered features by raw features.</a:t>
            </a:r>
          </a:p>
          <a:p>
            <a:pPr lvl="1"/>
            <a:r>
              <a:rPr lang="en-US" dirty="0"/>
              <a:t>Search features by their importance in models</a:t>
            </a:r>
          </a:p>
          <a:p>
            <a:pPr lvl="1"/>
            <a:r>
              <a:rPr lang="en-US" dirty="0"/>
              <a:t>Real time model evaluation by comparing predictions with outcomes</a:t>
            </a:r>
          </a:p>
          <a:p>
            <a:r>
              <a:rPr lang="en-US" dirty="0"/>
              <a:t>Automating the retraining process</a:t>
            </a:r>
          </a:p>
          <a:p>
            <a:r>
              <a:rPr lang="en-US" dirty="0"/>
              <a:t>Support for multiple/Pluggable feature stores (SLA driven)</a:t>
            </a:r>
          </a:p>
          <a:p>
            <a:endParaRPr lang="en-US" dirty="0"/>
          </a:p>
          <a:p>
            <a:endParaRPr lang="en-US" dirty="0"/>
          </a:p>
          <a:p>
            <a:endParaRPr lang="en-US" dirty="0"/>
          </a:p>
        </p:txBody>
      </p:sp>
      <p:pic>
        <p:nvPicPr>
          <p:cNvPr id="7" name="Content Placeholder 6"/>
          <p:cNvPicPr>
            <a:picLocks noGrp="1" noChangeAspect="1"/>
          </p:cNvPicPr>
          <p:nvPr>
            <p:ph sz="quarter" idx="11"/>
          </p:nvPr>
        </p:nvPicPr>
        <p:blipFill>
          <a:blip r:embed="rId2"/>
          <a:srcRect t="7907" b="7907"/>
          <a:stretch>
            <a:fillRect/>
          </a:stretch>
        </p:blipFill>
        <p:spPr/>
      </p:pic>
    </p:spTree>
    <p:extLst>
      <p:ext uri="{BB962C8B-B14F-4D97-AF65-F5344CB8AC3E}">
        <p14:creationId xmlns:p14="http://schemas.microsoft.com/office/powerpoint/2010/main" val="367043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5" name="Freeform: Shape 6"/>
          <p:cNvSpPr/>
          <p:nvPr/>
        </p:nvSpPr>
        <p:spPr>
          <a:xfrm>
            <a:off x="571963" y="1527278"/>
            <a:ext cx="1630899"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600" b="1" kern="1200" baseline="0" dirty="0"/>
              <a:t>Metadata Driven</a:t>
            </a:r>
            <a:endParaRPr lang="en-US" sz="1600" kern="1200" dirty="0"/>
          </a:p>
        </p:txBody>
      </p:sp>
      <p:sp>
        <p:nvSpPr>
          <p:cNvPr id="6" name="Rectangle 5"/>
          <p:cNvSpPr/>
          <p:nvPr/>
        </p:nvSpPr>
        <p:spPr>
          <a:xfrm>
            <a:off x="571963" y="2564828"/>
            <a:ext cx="1630899" cy="29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400" dirty="0"/>
              <a:t>Feature/Model Definition, Versioning , Feature Assembly, Model Deployment, Model Monitoring is metadata driven </a:t>
            </a:r>
          </a:p>
        </p:txBody>
      </p:sp>
      <p:sp>
        <p:nvSpPr>
          <p:cNvPr id="7" name="Freeform: Shape 8"/>
          <p:cNvSpPr/>
          <p:nvPr/>
        </p:nvSpPr>
        <p:spPr>
          <a:xfrm>
            <a:off x="2376483" y="1527278"/>
            <a:ext cx="1630899"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600" b="1" kern="1200" baseline="0" dirty="0"/>
              <a:t>Automation</a:t>
            </a:r>
            <a:endParaRPr lang="en-US" sz="1600" kern="1200" dirty="0"/>
          </a:p>
        </p:txBody>
      </p:sp>
      <p:sp>
        <p:nvSpPr>
          <p:cNvPr id="8" name="Rectangle 7"/>
          <p:cNvSpPr/>
          <p:nvPr/>
        </p:nvSpPr>
        <p:spPr>
          <a:xfrm>
            <a:off x="2376483" y="2564828"/>
            <a:ext cx="1630899" cy="29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Orchestrated Deployment for new features and models</a:t>
            </a:r>
          </a:p>
        </p:txBody>
      </p:sp>
      <p:grpSp>
        <p:nvGrpSpPr>
          <p:cNvPr id="9" name="Group 8"/>
          <p:cNvGrpSpPr/>
          <p:nvPr/>
        </p:nvGrpSpPr>
        <p:grpSpPr>
          <a:xfrm>
            <a:off x="6151887" y="1527278"/>
            <a:ext cx="1630899" cy="4002030"/>
            <a:chOff x="4290413" y="1964940"/>
            <a:chExt cx="1630899" cy="4054689"/>
          </a:xfrm>
        </p:grpSpPr>
        <p:sp>
          <p:nvSpPr>
            <p:cNvPr id="10" name="Freeform: Shape 10"/>
            <p:cNvSpPr/>
            <p:nvPr/>
          </p:nvSpPr>
          <p:spPr>
            <a:xfrm>
              <a:off x="4290413" y="1964940"/>
              <a:ext cx="1630899"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600" b="1" kern="1200" dirty="0"/>
                <a:t>Rapid Onboarding</a:t>
              </a:r>
            </a:p>
          </p:txBody>
        </p:sp>
        <p:sp>
          <p:nvSpPr>
            <p:cNvPr id="11" name="Rectangle 10"/>
            <p:cNvSpPr/>
            <p:nvPr/>
          </p:nvSpPr>
          <p:spPr>
            <a:xfrm>
              <a:off x="4290413" y="3016142"/>
              <a:ext cx="1630899" cy="300348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Portal for Model and Feature Management as well Model Deployment</a:t>
              </a:r>
            </a:p>
          </p:txBody>
        </p:sp>
      </p:grpSp>
      <p:grpSp>
        <p:nvGrpSpPr>
          <p:cNvPr id="12" name="Group 11"/>
          <p:cNvGrpSpPr/>
          <p:nvPr/>
        </p:nvGrpSpPr>
        <p:grpSpPr>
          <a:xfrm>
            <a:off x="7927173" y="1527278"/>
            <a:ext cx="1630899" cy="3949194"/>
            <a:chOff x="6149639" y="1964940"/>
            <a:chExt cx="1630899" cy="4018785"/>
          </a:xfrm>
        </p:grpSpPr>
        <p:sp>
          <p:nvSpPr>
            <p:cNvPr id="13" name="Freeform: Shape 12"/>
            <p:cNvSpPr/>
            <p:nvPr/>
          </p:nvSpPr>
          <p:spPr>
            <a:xfrm>
              <a:off x="6149639" y="1964940"/>
              <a:ext cx="1630899"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algn="ctr" defTabSz="355600">
                <a:lnSpc>
                  <a:spcPct val="90000"/>
                </a:lnSpc>
                <a:spcBef>
                  <a:spcPct val="0"/>
                </a:spcBef>
                <a:spcAft>
                  <a:spcPct val="35000"/>
                </a:spcAft>
              </a:pPr>
              <a:r>
                <a:rPr lang="en-US" sz="1600" b="1" dirty="0"/>
                <a:t>Data Consistency</a:t>
              </a:r>
            </a:p>
          </p:txBody>
        </p:sp>
        <p:sp>
          <p:nvSpPr>
            <p:cNvPr id="14" name="Rectangle 13"/>
            <p:cNvSpPr/>
            <p:nvPr/>
          </p:nvSpPr>
          <p:spPr>
            <a:xfrm>
              <a:off x="6149639" y="3002490"/>
              <a:ext cx="1630899" cy="298123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Feature store enforces a consistent data pipeline ensuring that the data used for training is functionally identical to the data used for predictions</a:t>
              </a:r>
            </a:p>
            <a:p>
              <a:pPr algn="ctr"/>
              <a:endParaRPr lang="en-US" sz="1600" dirty="0"/>
            </a:p>
          </p:txBody>
        </p:sp>
      </p:grpSp>
      <p:grpSp>
        <p:nvGrpSpPr>
          <p:cNvPr id="15" name="Group 14"/>
          <p:cNvGrpSpPr/>
          <p:nvPr/>
        </p:nvGrpSpPr>
        <p:grpSpPr>
          <a:xfrm>
            <a:off x="9707501" y="1527278"/>
            <a:ext cx="1630899" cy="3940495"/>
            <a:chOff x="8008864" y="1964940"/>
            <a:chExt cx="1630899" cy="4018785"/>
          </a:xfrm>
        </p:grpSpPr>
        <p:sp>
          <p:nvSpPr>
            <p:cNvPr id="16" name="Freeform: Shape 14"/>
            <p:cNvSpPr/>
            <p:nvPr/>
          </p:nvSpPr>
          <p:spPr>
            <a:xfrm>
              <a:off x="8008864" y="1964940"/>
              <a:ext cx="1630899"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600" b="1" kern="1200" baseline="0" dirty="0"/>
                <a:t>Monitoring and </a:t>
              </a:r>
              <a:r>
                <a:rPr lang="en-US" sz="1600" b="1" dirty="0"/>
                <a:t>Metrics</a:t>
              </a:r>
              <a:r>
                <a:rPr lang="en-US" sz="1600" b="0" kern="1200" baseline="0" dirty="0"/>
                <a:t> </a:t>
              </a:r>
              <a:endParaRPr lang="en-US" sz="1600" kern="1200" dirty="0"/>
            </a:p>
          </p:txBody>
        </p:sp>
        <p:sp>
          <p:nvSpPr>
            <p:cNvPr id="17" name="Rectangle 16"/>
            <p:cNvSpPr/>
            <p:nvPr/>
          </p:nvSpPr>
          <p:spPr>
            <a:xfrm>
              <a:off x="8008864" y="3002490"/>
              <a:ext cx="1630899" cy="298123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Ability to execute &amp; monitor multiple models in production to enable real-time metrics driven model selection</a:t>
              </a:r>
            </a:p>
          </p:txBody>
        </p:sp>
      </p:grpSp>
      <p:sp>
        <p:nvSpPr>
          <p:cNvPr id="18" name="Freeform: Shape 8"/>
          <p:cNvSpPr/>
          <p:nvPr/>
        </p:nvSpPr>
        <p:spPr>
          <a:xfrm>
            <a:off x="4196957" y="1523098"/>
            <a:ext cx="1820890" cy="1037547"/>
          </a:xfrm>
          <a:custGeom>
            <a:avLst/>
            <a:gdLst>
              <a:gd name="connsiteX0" fmla="*/ 0 w 1506140"/>
              <a:gd name="connsiteY0" fmla="*/ 0 h 486188"/>
              <a:gd name="connsiteX1" fmla="*/ 1506140 w 1506140"/>
              <a:gd name="connsiteY1" fmla="*/ 0 h 486188"/>
              <a:gd name="connsiteX2" fmla="*/ 1506140 w 1506140"/>
              <a:gd name="connsiteY2" fmla="*/ 486188 h 486188"/>
              <a:gd name="connsiteX3" fmla="*/ 0 w 1506140"/>
              <a:gd name="connsiteY3" fmla="*/ 486188 h 486188"/>
              <a:gd name="connsiteX4" fmla="*/ 0 w 1506140"/>
              <a:gd name="connsiteY4" fmla="*/ 0 h 4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140" h="486188">
                <a:moveTo>
                  <a:pt x="0" y="0"/>
                </a:moveTo>
                <a:lnTo>
                  <a:pt x="1506140" y="0"/>
                </a:lnTo>
                <a:lnTo>
                  <a:pt x="1506140" y="486188"/>
                </a:lnTo>
                <a:lnTo>
                  <a:pt x="0" y="486188"/>
                </a:lnTo>
                <a:lnTo>
                  <a:pt x="0" y="0"/>
                </a:lnTo>
                <a:close/>
              </a:path>
            </a:pathLst>
          </a:custGeom>
          <a:solidFill>
            <a:schemeClr val="accent1">
              <a:lumMod val="7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96" tIns="32512" rIns="56896" bIns="32512" numCol="1" spcCol="1270" anchor="ctr" anchorCtr="0">
            <a:noAutofit/>
          </a:bodyPr>
          <a:lstStyle/>
          <a:p>
            <a:pPr marL="0" lvl="0" indent="0" algn="ctr" defTabSz="355600">
              <a:lnSpc>
                <a:spcPct val="90000"/>
              </a:lnSpc>
              <a:spcBef>
                <a:spcPct val="0"/>
              </a:spcBef>
              <a:spcAft>
                <a:spcPct val="35000"/>
              </a:spcAft>
              <a:buNone/>
            </a:pPr>
            <a:r>
              <a:rPr lang="en-US" sz="1600" b="1" kern="1200" baseline="0" dirty="0"/>
              <a:t>Iterative/Consistent </a:t>
            </a:r>
          </a:p>
          <a:p>
            <a:pPr marL="0" lvl="0" indent="0" algn="ctr" defTabSz="355600">
              <a:lnSpc>
                <a:spcPct val="90000"/>
              </a:lnSpc>
              <a:spcBef>
                <a:spcPct val="0"/>
              </a:spcBef>
              <a:spcAft>
                <a:spcPct val="35000"/>
              </a:spcAft>
              <a:buNone/>
            </a:pPr>
            <a:r>
              <a:rPr lang="en-US" sz="1600" b="1" kern="1200" baseline="0" dirty="0"/>
              <a:t>Model Development</a:t>
            </a:r>
            <a:endParaRPr lang="en-US" sz="1600" kern="1200" dirty="0"/>
          </a:p>
        </p:txBody>
      </p:sp>
      <p:sp>
        <p:nvSpPr>
          <p:cNvPr id="19" name="Rectangle 18"/>
          <p:cNvSpPr/>
          <p:nvPr/>
        </p:nvSpPr>
        <p:spPr>
          <a:xfrm>
            <a:off x="4196957" y="2560648"/>
            <a:ext cx="1820890" cy="29686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sz="1600" dirty="0"/>
              <a:t>Multiple versions of the model can be developed iteratively while consuming from a consistent dataset (feature store), enables A/B &amp; Multivariate Testing</a:t>
            </a:r>
          </a:p>
        </p:txBody>
      </p:sp>
    </p:spTree>
    <p:extLst>
      <p:ext uri="{BB962C8B-B14F-4D97-AF65-F5344CB8AC3E}">
        <p14:creationId xmlns:p14="http://schemas.microsoft.com/office/powerpoint/2010/main" val="3489162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322150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00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Business Problem</a:t>
            </a:r>
            <a:endParaRPr lang="en-US" dirty="0"/>
          </a:p>
        </p:txBody>
      </p:sp>
      <p:sp>
        <p:nvSpPr>
          <p:cNvPr id="3" name="Content Placeholder 2"/>
          <p:cNvSpPr>
            <a:spLocks noGrp="1"/>
          </p:cNvSpPr>
          <p:nvPr>
            <p:ph sz="quarter" idx="10"/>
          </p:nvPr>
        </p:nvSpPr>
        <p:spPr/>
        <p:txBody>
          <a:bodyPr/>
          <a:lstStyle/>
          <a:p>
            <a:r>
              <a:rPr lang="en-US" dirty="0"/>
              <a:t>Increase positive Customer Experiences</a:t>
            </a:r>
          </a:p>
          <a:p>
            <a:endParaRPr lang="en-US" dirty="0"/>
          </a:p>
          <a:p>
            <a:r>
              <a:rPr lang="en-US" dirty="0"/>
              <a:t>Resolve potential issues correctly, quickly AND EVEN BETTER PROACTIVELY</a:t>
            </a:r>
          </a:p>
          <a:p>
            <a:endParaRPr lang="en-US" dirty="0"/>
          </a:p>
          <a:p>
            <a:r>
              <a:rPr lang="en-US" dirty="0"/>
              <a:t>Predict and Diagnose service trouble across multiple knowledge domains</a:t>
            </a:r>
          </a:p>
          <a:p>
            <a:endParaRPr lang="en-US" dirty="0"/>
          </a:p>
          <a:p>
            <a:r>
              <a:rPr lang="en-US" dirty="0"/>
              <a:t>Reduce Costs through earlier resolution and by reducing avoidable technician visits</a:t>
            </a:r>
          </a:p>
          <a:p>
            <a:endParaRPr lang="en-US" dirty="0"/>
          </a:p>
          <a:p>
            <a:endParaRPr lang="en-US" dirty="0"/>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625896" y="2282095"/>
            <a:ext cx="2152221" cy="2304922"/>
          </a:xfrm>
        </p:spPr>
      </p:pic>
      <p:cxnSp>
        <p:nvCxnSpPr>
          <p:cNvPr id="6" name="Straight Connector 5"/>
          <p:cNvCxnSpPr/>
          <p:nvPr/>
        </p:nvCxnSpPr>
        <p:spPr>
          <a:xfrm>
            <a:off x="7484883" y="1590118"/>
            <a:ext cx="0" cy="4084818"/>
          </a:xfrm>
          <a:prstGeom prst="line">
            <a:avLst/>
          </a:prstGeom>
          <a:ln w="19050" cap="flat">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75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 for Customer service</a:t>
            </a:r>
          </a:p>
        </p:txBody>
      </p:sp>
      <p:sp>
        <p:nvSpPr>
          <p:cNvPr id="3" name="Slide Number Placeholder 2"/>
          <p:cNvSpPr>
            <a:spLocks noGrp="1"/>
          </p:cNvSpPr>
          <p:nvPr>
            <p:ph type="sldNum" sz="quarter" idx="4294967295"/>
          </p:nvPr>
        </p:nvSpPr>
        <p:spPr>
          <a:xfrm>
            <a:off x="11588750" y="6467475"/>
            <a:ext cx="603250" cy="260350"/>
          </a:xfrm>
          <a:prstGeom prst="rect">
            <a:avLst/>
          </a:prstGeom>
        </p:spPr>
        <p:txBody>
          <a:bodyPr/>
          <a:lstStyle/>
          <a:p>
            <a:fld id="{86CB4B4D-7CA3-9044-876B-883B54F8677D}" type="slidenum">
              <a:rPr lang="uk-UA" smtClean="0"/>
              <a:pPr/>
              <a:t>5</a:t>
            </a:fld>
            <a:endParaRPr lang="uk-UA" dirty="0"/>
          </a:p>
        </p:txBody>
      </p:sp>
      <p:grpSp>
        <p:nvGrpSpPr>
          <p:cNvPr id="5" name="Group 4">
            <a:extLst>
              <a:ext uri="{FF2B5EF4-FFF2-40B4-BE49-F238E27FC236}">
                <a16:creationId xmlns:a16="http://schemas.microsoft.com/office/drawing/2014/main" xmlns="" id="{4DCAB822-02E8-2A47-B66B-B084D27676C9}"/>
              </a:ext>
            </a:extLst>
          </p:cNvPr>
          <p:cNvGrpSpPr/>
          <p:nvPr/>
        </p:nvGrpSpPr>
        <p:grpSpPr>
          <a:xfrm>
            <a:off x="8535863" y="1947797"/>
            <a:ext cx="3388243" cy="3456883"/>
            <a:chOff x="609600" y="1388692"/>
            <a:chExt cx="3388243" cy="3456883"/>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4320" y="2741097"/>
              <a:ext cx="643523" cy="777240"/>
            </a:xfrm>
            <a:prstGeom prst="rect">
              <a:avLst/>
            </a:prstGeom>
          </p:spPr>
        </p:pic>
        <p:grpSp>
          <p:nvGrpSpPr>
            <p:cNvPr id="4" name="Group 3">
              <a:extLst>
                <a:ext uri="{FF2B5EF4-FFF2-40B4-BE49-F238E27FC236}">
                  <a16:creationId xmlns:a16="http://schemas.microsoft.com/office/drawing/2014/main" xmlns="" id="{2FA8A321-1B52-C849-B7D4-9A257DBECE05}"/>
                </a:ext>
              </a:extLst>
            </p:cNvPr>
            <p:cNvGrpSpPr/>
            <p:nvPr/>
          </p:nvGrpSpPr>
          <p:grpSpPr>
            <a:xfrm>
              <a:off x="609600" y="1388692"/>
              <a:ext cx="2728599" cy="3456883"/>
              <a:chOff x="609600" y="1388692"/>
              <a:chExt cx="2728599" cy="3456883"/>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 y="2741097"/>
                <a:ext cx="572896" cy="777240"/>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3379" y="2925741"/>
                <a:ext cx="1072263" cy="569211"/>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395" y="1388692"/>
                <a:ext cx="702104" cy="702104"/>
              </a:xfrm>
              <a:prstGeom prst="rect">
                <a:avLst/>
              </a:prstGeom>
            </p:spPr>
          </p:pic>
          <p:sp>
            <p:nvSpPr>
              <p:cNvPr id="25" name="Right Arrow 24"/>
              <p:cNvSpPr/>
              <p:nvPr/>
            </p:nvSpPr>
            <p:spPr>
              <a:xfrm rot="16200000">
                <a:off x="706395" y="2132799"/>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29" name="Right Arrow 28"/>
              <p:cNvSpPr/>
              <p:nvPr/>
            </p:nvSpPr>
            <p:spPr>
              <a:xfrm rot="2700000">
                <a:off x="1438056" y="2158442"/>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31" name="Right Arrow 30"/>
              <p:cNvSpPr/>
              <p:nvPr/>
            </p:nvSpPr>
            <p:spPr>
              <a:xfrm>
                <a:off x="2958892" y="2864785"/>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33" name="TextBox 32">
                <a:extLst>
                  <a:ext uri="{FF2B5EF4-FFF2-40B4-BE49-F238E27FC236}">
                    <a16:creationId xmlns:a16="http://schemas.microsoft.com/office/drawing/2014/main" xmlns="" id="{B1EE339D-B518-6A4F-8432-18E773BEA31A}"/>
                  </a:ext>
                </a:extLst>
              </p:cNvPr>
              <p:cNvSpPr txBox="1"/>
              <p:nvPr/>
            </p:nvSpPr>
            <p:spPr>
              <a:xfrm>
                <a:off x="1377169" y="4322355"/>
                <a:ext cx="1887440" cy="523220"/>
              </a:xfrm>
              <a:prstGeom prst="rect">
                <a:avLst/>
              </a:prstGeom>
              <a:solidFill>
                <a:schemeClr val="accent4"/>
              </a:solidFill>
            </p:spPr>
            <p:txBody>
              <a:bodyPr wrap="none" rtlCol="0">
                <a:spAutoFit/>
              </a:bodyPr>
              <a:lstStyle/>
              <a:p>
                <a:r>
                  <a:rPr lang="en-US" sz="2800" dirty="0">
                    <a:latin typeface="Gotham Medium" pitchFamily="2" charset="0"/>
                    <a:cs typeface="Gotham Medium" pitchFamily="2" charset="0"/>
                  </a:rPr>
                  <a:t>Proactive</a:t>
                </a:r>
              </a:p>
            </p:txBody>
          </p:sp>
        </p:grpSp>
      </p:grpSp>
      <p:grpSp>
        <p:nvGrpSpPr>
          <p:cNvPr id="6" name="Group 5">
            <a:extLst>
              <a:ext uri="{FF2B5EF4-FFF2-40B4-BE49-F238E27FC236}">
                <a16:creationId xmlns:a16="http://schemas.microsoft.com/office/drawing/2014/main" xmlns="" id="{67BD0902-4A7F-C94F-BB0C-B6C4E176B5B3}"/>
              </a:ext>
            </a:extLst>
          </p:cNvPr>
          <p:cNvGrpSpPr/>
          <p:nvPr/>
        </p:nvGrpSpPr>
        <p:grpSpPr>
          <a:xfrm>
            <a:off x="4578686" y="1947797"/>
            <a:ext cx="3183595" cy="3456883"/>
            <a:chOff x="4463299" y="1388692"/>
            <a:chExt cx="3183595" cy="3456883"/>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4239" y="2741097"/>
              <a:ext cx="643523" cy="777240"/>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4829" y="2741097"/>
              <a:ext cx="382065" cy="777240"/>
            </a:xfrm>
            <a:prstGeom prst="rect">
              <a:avLst/>
            </a:prstGeom>
          </p:spPr>
        </p:pic>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4948" y="1388692"/>
              <a:ext cx="702104" cy="702104"/>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3299" y="2781107"/>
              <a:ext cx="572896" cy="777240"/>
            </a:xfrm>
            <a:prstGeom prst="rect">
              <a:avLst/>
            </a:prstGeom>
          </p:spPr>
        </p:pic>
        <p:sp>
          <p:nvSpPr>
            <p:cNvPr id="26" name="Right Arrow 25"/>
            <p:cNvSpPr/>
            <p:nvPr/>
          </p:nvSpPr>
          <p:spPr>
            <a:xfrm rot="19008627">
              <a:off x="5083643" y="2087371"/>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27" name="Right Arrow 26"/>
            <p:cNvSpPr/>
            <p:nvPr/>
          </p:nvSpPr>
          <p:spPr>
            <a:xfrm rot="2700000">
              <a:off x="6662271" y="2115474"/>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28" name="Right Arrow 27"/>
            <p:cNvSpPr/>
            <p:nvPr/>
          </p:nvSpPr>
          <p:spPr>
            <a:xfrm rot="10800000">
              <a:off x="6662272" y="2864785"/>
              <a:ext cx="37930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39" name="TextBox 38">
              <a:extLst>
                <a:ext uri="{FF2B5EF4-FFF2-40B4-BE49-F238E27FC236}">
                  <a16:creationId xmlns:a16="http://schemas.microsoft.com/office/drawing/2014/main" xmlns="" id="{06AB41BA-4242-1B44-93D5-9A48DE9AAD23}"/>
                </a:ext>
              </a:extLst>
            </p:cNvPr>
            <p:cNvSpPr txBox="1"/>
            <p:nvPr/>
          </p:nvSpPr>
          <p:spPr>
            <a:xfrm>
              <a:off x="5095373" y="4322355"/>
              <a:ext cx="2001253" cy="523220"/>
            </a:xfrm>
            <a:prstGeom prst="rect">
              <a:avLst/>
            </a:prstGeom>
            <a:solidFill>
              <a:schemeClr val="accent2"/>
            </a:solidFill>
          </p:spPr>
          <p:txBody>
            <a:bodyPr wrap="none" rtlCol="0">
              <a:spAutoFit/>
            </a:bodyPr>
            <a:lstStyle/>
            <a:p>
              <a:r>
                <a:rPr lang="en-US" sz="2800" dirty="0">
                  <a:latin typeface="Gotham Medium" pitchFamily="2" charset="0"/>
                  <a:cs typeface="Gotham Medium" pitchFamily="2" charset="0"/>
                </a:rPr>
                <a:t>Predictive</a:t>
              </a:r>
            </a:p>
          </p:txBody>
        </p:sp>
      </p:grpSp>
      <p:grpSp>
        <p:nvGrpSpPr>
          <p:cNvPr id="8" name="Group 7">
            <a:extLst>
              <a:ext uri="{FF2B5EF4-FFF2-40B4-BE49-F238E27FC236}">
                <a16:creationId xmlns:a16="http://schemas.microsoft.com/office/drawing/2014/main" xmlns="" id="{487CF748-D3C2-5D4C-B9CE-AEC9058F6D94}"/>
              </a:ext>
            </a:extLst>
          </p:cNvPr>
          <p:cNvGrpSpPr/>
          <p:nvPr/>
        </p:nvGrpSpPr>
        <p:grpSpPr>
          <a:xfrm>
            <a:off x="405565" y="1947797"/>
            <a:ext cx="2890937" cy="2132534"/>
            <a:chOff x="405565" y="1947797"/>
            <a:chExt cx="2890937" cy="2132534"/>
          </a:xfrm>
        </p:grpSpPr>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565" y="3303091"/>
              <a:ext cx="572896" cy="777240"/>
            </a:xfrm>
            <a:prstGeom prst="rect">
              <a:avLst/>
            </a:prstGeom>
          </p:spPr>
        </p:pic>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78848" y="1947797"/>
              <a:ext cx="702104" cy="702104"/>
            </a:xfrm>
            <a:prstGeom prst="rect">
              <a:avLst/>
            </a:prstGeom>
          </p:spPr>
        </p:pic>
        <p:sp>
          <p:nvSpPr>
            <p:cNvPr id="36" name="Left-Right Arrow 35"/>
            <p:cNvSpPr/>
            <p:nvPr/>
          </p:nvSpPr>
          <p:spPr>
            <a:xfrm rot="2530508">
              <a:off x="2460429" y="2536981"/>
              <a:ext cx="836073" cy="529868"/>
            </a:xfrm>
            <a:prstGeom prst="lef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sp>
          <p:nvSpPr>
            <p:cNvPr id="37" name="Left-Right Arrow 36"/>
            <p:cNvSpPr/>
            <p:nvPr/>
          </p:nvSpPr>
          <p:spPr>
            <a:xfrm rot="18806748">
              <a:off x="842080" y="2577609"/>
              <a:ext cx="825963" cy="529868"/>
            </a:xfrm>
            <a:prstGeom prst="lef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grpSp>
      <p:grpSp>
        <p:nvGrpSpPr>
          <p:cNvPr id="9" name="Group 8">
            <a:extLst>
              <a:ext uri="{FF2B5EF4-FFF2-40B4-BE49-F238E27FC236}">
                <a16:creationId xmlns:a16="http://schemas.microsoft.com/office/drawing/2014/main" xmlns="" id="{E0F835D3-DE84-D74E-B9F8-8D0D7032A450}"/>
              </a:ext>
            </a:extLst>
          </p:cNvPr>
          <p:cNvGrpSpPr/>
          <p:nvPr/>
        </p:nvGrpSpPr>
        <p:grpSpPr>
          <a:xfrm>
            <a:off x="1058995" y="3303091"/>
            <a:ext cx="2746110" cy="2105354"/>
            <a:chOff x="1058995" y="3303091"/>
            <a:chExt cx="2746110" cy="2105354"/>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9221" y="3303091"/>
              <a:ext cx="643523" cy="777240"/>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77877" y="3303091"/>
              <a:ext cx="627228" cy="777240"/>
            </a:xfrm>
            <a:prstGeom prst="rect">
              <a:avLst/>
            </a:prstGeom>
          </p:spPr>
        </p:pic>
        <p:sp>
          <p:nvSpPr>
            <p:cNvPr id="40" name="TextBox 39">
              <a:extLst>
                <a:ext uri="{FF2B5EF4-FFF2-40B4-BE49-F238E27FC236}">
                  <a16:creationId xmlns:a16="http://schemas.microsoft.com/office/drawing/2014/main" xmlns="" id="{713F778D-7C8C-D445-94A8-B667636A18DA}"/>
                </a:ext>
              </a:extLst>
            </p:cNvPr>
            <p:cNvSpPr txBox="1"/>
            <p:nvPr/>
          </p:nvSpPr>
          <p:spPr>
            <a:xfrm>
              <a:off x="1058995" y="4885225"/>
              <a:ext cx="2103974" cy="523220"/>
            </a:xfrm>
            <a:prstGeom prst="rect">
              <a:avLst/>
            </a:prstGeom>
            <a:solidFill>
              <a:schemeClr val="bg2"/>
            </a:solidFill>
          </p:spPr>
          <p:txBody>
            <a:bodyPr wrap="none" rtlCol="0">
              <a:spAutoFit/>
            </a:bodyPr>
            <a:lstStyle/>
            <a:p>
              <a:r>
                <a:rPr lang="en-US" sz="2800" dirty="0">
                  <a:latin typeface="Gotham Medium" pitchFamily="2" charset="0"/>
                  <a:cs typeface="Gotham Medium" pitchFamily="2" charset="0"/>
                </a:rPr>
                <a:t>Interactive</a:t>
              </a:r>
            </a:p>
          </p:txBody>
        </p:sp>
        <p:sp>
          <p:nvSpPr>
            <p:cNvPr id="34" name="Left-Right Arrow 33">
              <a:extLst>
                <a:ext uri="{FF2B5EF4-FFF2-40B4-BE49-F238E27FC236}">
                  <a16:creationId xmlns:a16="http://schemas.microsoft.com/office/drawing/2014/main" xmlns="" id="{23043C51-B66E-5840-9634-7BC2A2CBA4A6}"/>
                </a:ext>
              </a:extLst>
            </p:cNvPr>
            <p:cNvSpPr/>
            <p:nvPr/>
          </p:nvSpPr>
          <p:spPr>
            <a:xfrm>
              <a:off x="2481118" y="3423890"/>
              <a:ext cx="643285" cy="529868"/>
            </a:xfrm>
            <a:prstGeom prst="lef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kern="0">
                <a:solidFill>
                  <a:srgbClr val="FF0000"/>
                </a:solidFill>
                <a:latin typeface="XFINITY Standard Light"/>
                <a:ea typeface="XFINITY Standard Light"/>
                <a:cs typeface="XFINITY Standard Light"/>
                <a:sym typeface="XFINITY Standard Light"/>
              </a:endParaRPr>
            </a:p>
          </p:txBody>
        </p:sp>
      </p:grpSp>
    </p:spTree>
    <p:extLst>
      <p:ext uri="{BB962C8B-B14F-4D97-AF65-F5344CB8AC3E}">
        <p14:creationId xmlns:p14="http://schemas.microsoft.com/office/powerpoint/2010/main" val="2382719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86CB4B4D-7CA3-9044-876B-883B54F8677D}" type="slidenum">
              <a:rPr lang="uk-UA" smtClean="0"/>
              <a:pPr/>
              <a:t>6</a:t>
            </a:fld>
            <a:endParaRPr lang="uk-UA" dirty="0"/>
          </a:p>
        </p:txBody>
      </p:sp>
      <p:sp>
        <p:nvSpPr>
          <p:cNvPr id="11" name="Title 10"/>
          <p:cNvSpPr>
            <a:spLocks noGrp="1"/>
          </p:cNvSpPr>
          <p:nvPr>
            <p:ph type="title"/>
          </p:nvPr>
        </p:nvSpPr>
        <p:spPr/>
        <p:txBody>
          <a:bodyPr>
            <a:normAutofit fontScale="90000"/>
          </a:bodyPr>
          <a:lstStyle/>
          <a:p>
            <a:r>
              <a:rPr lang="en-US" sz="3200" b="1" cap="all" spc="200" dirty="0">
                <a:solidFill>
                  <a:schemeClr val="tx2"/>
                </a:solidFill>
                <a:latin typeface="Gotham" charset="0"/>
                <a:cs typeface="Gotham" charset="0"/>
              </a:rPr>
              <a:t>XFINITY Virtual Assistant</a:t>
            </a:r>
            <a:r>
              <a:rPr lang="en-US" dirty="0"/>
              <a:t/>
            </a:r>
            <a:br>
              <a:rPr lang="en-US" dirty="0"/>
            </a:br>
            <a:r>
              <a:rPr lang="en-US" dirty="0"/>
              <a:t/>
            </a:r>
            <a:br>
              <a:rPr lang="en-US" dirty="0"/>
            </a:br>
            <a:endParaRPr lang="en-US" dirty="0"/>
          </a:p>
        </p:txBody>
      </p:sp>
      <p:sp>
        <p:nvSpPr>
          <p:cNvPr id="2" name="Text Placeholder 1"/>
          <p:cNvSpPr>
            <a:spLocks noGrp="1"/>
          </p:cNvSpPr>
          <p:nvPr>
            <p:ph type="body" sz="quarter" idx="16"/>
          </p:nvPr>
        </p:nvSpPr>
        <p:spPr/>
        <p:txBody>
          <a:bodyPr>
            <a:normAutofit lnSpcReduction="10000"/>
          </a:bodyPr>
          <a:lstStyle/>
          <a:p>
            <a:pPr marL="0" indent="0">
              <a:buNone/>
            </a:pPr>
            <a:r>
              <a:rPr lang="en-US" sz="1600" dirty="0"/>
              <a:t>My Account Main Screen</a:t>
            </a:r>
          </a:p>
        </p:txBody>
      </p:sp>
      <p:sp>
        <p:nvSpPr>
          <p:cNvPr id="5" name="Text Placeholder 4"/>
          <p:cNvSpPr>
            <a:spLocks noGrp="1"/>
          </p:cNvSpPr>
          <p:nvPr>
            <p:ph type="body" sz="quarter" idx="22"/>
          </p:nvPr>
        </p:nvSpPr>
        <p:spPr/>
        <p:txBody>
          <a:bodyPr>
            <a:normAutofit/>
          </a:bodyPr>
          <a:lstStyle/>
          <a:p>
            <a:pPr marL="0" indent="0">
              <a:buNone/>
            </a:pPr>
            <a:r>
              <a:rPr lang="en-US" sz="1600" dirty="0"/>
              <a:t>XFINITY Assistant</a:t>
            </a:r>
          </a:p>
        </p:txBody>
      </p:sp>
      <p:sp>
        <p:nvSpPr>
          <p:cNvPr id="6" name="Text Placeholder 5"/>
          <p:cNvSpPr>
            <a:spLocks noGrp="1"/>
          </p:cNvSpPr>
          <p:nvPr>
            <p:ph type="body" sz="quarter" idx="23"/>
          </p:nvPr>
        </p:nvSpPr>
        <p:spPr/>
        <p:txBody>
          <a:bodyPr>
            <a:normAutofit/>
          </a:bodyPr>
          <a:lstStyle/>
          <a:p>
            <a:pPr marL="0" indent="0">
              <a:buNone/>
            </a:pPr>
            <a:r>
              <a:rPr lang="en-US" sz="1600" dirty="0"/>
              <a:t>Type a question</a:t>
            </a:r>
          </a:p>
        </p:txBody>
      </p:sp>
      <p:sp>
        <p:nvSpPr>
          <p:cNvPr id="7" name="Text Placeholder 6"/>
          <p:cNvSpPr>
            <a:spLocks noGrp="1"/>
          </p:cNvSpPr>
          <p:nvPr>
            <p:ph type="body" sz="quarter" idx="24"/>
          </p:nvPr>
        </p:nvSpPr>
        <p:spPr/>
        <p:txBody>
          <a:bodyPr>
            <a:normAutofit/>
          </a:bodyPr>
          <a:lstStyle/>
          <a:p>
            <a:pPr marL="0" indent="0">
              <a:buNone/>
            </a:pPr>
            <a:r>
              <a:rPr lang="en-US" sz="1600" dirty="0"/>
              <a:t>Disambiguate</a:t>
            </a:r>
          </a:p>
        </p:txBody>
      </p:sp>
      <p:pic>
        <p:nvPicPr>
          <p:cNvPr id="18" name="Picture Placeholder 17"/>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t="145" b="145"/>
          <a:stretch>
            <a:fillRect/>
          </a:stretch>
        </p:blipFill>
        <p:spPr>
          <a:xfrm>
            <a:off x="513861" y="1881587"/>
            <a:ext cx="2139696" cy="3794256"/>
          </a:xfr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761" y="1881587"/>
            <a:ext cx="2133203" cy="379425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872" y="1738397"/>
            <a:ext cx="2229285" cy="396515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765" y="1852260"/>
            <a:ext cx="2206756" cy="3925085"/>
          </a:xfrm>
          <a:prstGeom prst="rect">
            <a:avLst/>
          </a:prstGeom>
        </p:spPr>
      </p:pic>
      <p:pic>
        <p:nvPicPr>
          <p:cNvPr id="8" name="Picture 7">
            <a:extLst>
              <a:ext uri="{FF2B5EF4-FFF2-40B4-BE49-F238E27FC236}">
                <a16:creationId xmlns:a16="http://schemas.microsoft.com/office/drawing/2014/main" xmlns="" id="{8ACDD8D4-5A28-1547-BA83-408A289CBBBE}"/>
              </a:ext>
            </a:extLst>
          </p:cNvPr>
          <p:cNvPicPr>
            <a:picLocks noChangeAspect="1"/>
          </p:cNvPicPr>
          <p:nvPr/>
        </p:nvPicPr>
        <p:blipFill>
          <a:blip r:embed="rId6"/>
          <a:stretch>
            <a:fillRect/>
          </a:stretch>
        </p:blipFill>
        <p:spPr>
          <a:xfrm>
            <a:off x="495636" y="1881587"/>
            <a:ext cx="2157921" cy="3838222"/>
          </a:xfrm>
          <a:prstGeom prst="rect">
            <a:avLst/>
          </a:prstGeom>
        </p:spPr>
      </p:pic>
    </p:spTree>
    <p:extLst>
      <p:ext uri="{BB962C8B-B14F-4D97-AF65-F5344CB8AC3E}">
        <p14:creationId xmlns:p14="http://schemas.microsoft.com/office/powerpoint/2010/main" val="365360010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Virtual Assistant – Step by Step</a:t>
            </a:r>
            <a:br>
              <a:rPr lang="en-US" dirty="0"/>
            </a:br>
            <a:endParaRPr lang="en-US" dirty="0"/>
          </a:p>
        </p:txBody>
      </p:sp>
      <p:sp>
        <p:nvSpPr>
          <p:cNvPr id="4" name="Slide Number Placeholder 3"/>
          <p:cNvSpPr>
            <a:spLocks noGrp="1"/>
          </p:cNvSpPr>
          <p:nvPr>
            <p:ph type="sldNum" sz="quarter" idx="4294967295"/>
          </p:nvPr>
        </p:nvSpPr>
        <p:spPr>
          <a:xfrm>
            <a:off x="11588750" y="6467475"/>
            <a:ext cx="603250" cy="260350"/>
          </a:xfrm>
          <a:prstGeom prst="rect">
            <a:avLst/>
          </a:prstGeom>
        </p:spPr>
        <p:txBody>
          <a:bodyPr/>
          <a:lstStyle/>
          <a:p>
            <a:fld id="{86CB4B4D-7CA3-9044-876B-883B54F8677D}" type="slidenum">
              <a:rPr lang="uk-UA" smtClean="0"/>
              <a:pPr/>
              <a:t>7</a:t>
            </a:fld>
            <a:endParaRPr lang="uk-UA" dirty="0"/>
          </a:p>
        </p:txBody>
      </p:sp>
      <p:grpSp>
        <p:nvGrpSpPr>
          <p:cNvPr id="19" name="Group 18">
            <a:extLst>
              <a:ext uri="{FF2B5EF4-FFF2-40B4-BE49-F238E27FC236}">
                <a16:creationId xmlns:a16="http://schemas.microsoft.com/office/drawing/2014/main" xmlns="" id="{5ED5E952-96A0-544B-9A88-C2F8A2721820}"/>
              </a:ext>
            </a:extLst>
          </p:cNvPr>
          <p:cNvGrpSpPr/>
          <p:nvPr/>
        </p:nvGrpSpPr>
        <p:grpSpPr>
          <a:xfrm>
            <a:off x="582188" y="4257867"/>
            <a:ext cx="3037408" cy="1939524"/>
            <a:chOff x="582188" y="4257867"/>
            <a:chExt cx="3037408" cy="1939524"/>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46" y="4257867"/>
              <a:ext cx="293665" cy="77724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237" y="4262095"/>
              <a:ext cx="572896" cy="77724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849" y="5246277"/>
              <a:ext cx="1254632" cy="345123"/>
            </a:xfrm>
            <a:prstGeom prst="rect">
              <a:avLst/>
            </a:prstGeom>
          </p:spPr>
        </p:pic>
        <p:sp>
          <p:nvSpPr>
            <p:cNvPr id="10" name="TextBox 9"/>
            <p:cNvSpPr txBox="1"/>
            <p:nvPr/>
          </p:nvSpPr>
          <p:spPr>
            <a:xfrm>
              <a:off x="582188" y="5735726"/>
              <a:ext cx="3037408" cy="461665"/>
            </a:xfrm>
            <a:prstGeom prst="rect">
              <a:avLst/>
            </a:prstGeom>
            <a:noFill/>
          </p:spPr>
          <p:txBody>
            <a:bodyPr wrap="square" rtlCol="0">
              <a:spAutoFit/>
            </a:bodyPr>
            <a:lstStyle/>
            <a:p>
              <a:r>
                <a:rPr lang="en-US" sz="1200" dirty="0">
                  <a:latin typeface="Gotham Medium" pitchFamily="2" charset="0"/>
                  <a:cs typeface="Gotham Medium" pitchFamily="2" charset="0"/>
                </a:rPr>
                <a:t>Devices, Applications, and Platforms instrumented to provide telemetry</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2606" y="4330552"/>
              <a:ext cx="660417" cy="660417"/>
            </a:xfrm>
            <a:prstGeom prst="rect">
              <a:avLst/>
            </a:prstGeom>
          </p:spPr>
        </p:pic>
        <p:pic>
          <p:nvPicPr>
            <p:cNvPr id="15" name="Picture 14"/>
            <p:cNvPicPr>
              <a:picLocks noChangeAspect="1"/>
            </p:cNvPicPr>
            <p:nvPr/>
          </p:nvPicPr>
          <p:blipFill>
            <a:blip r:embed="rId7"/>
            <a:stretch>
              <a:fillRect/>
            </a:stretch>
          </p:blipFill>
          <p:spPr>
            <a:xfrm>
              <a:off x="2166006" y="5115257"/>
              <a:ext cx="468711" cy="468711"/>
            </a:xfrm>
            <a:prstGeom prst="rect">
              <a:avLst/>
            </a:prstGeom>
          </p:spPr>
        </p:pic>
      </p:grpSp>
      <p:grpSp>
        <p:nvGrpSpPr>
          <p:cNvPr id="2" name="Group 1">
            <a:extLst>
              <a:ext uri="{FF2B5EF4-FFF2-40B4-BE49-F238E27FC236}">
                <a16:creationId xmlns:a16="http://schemas.microsoft.com/office/drawing/2014/main" xmlns="" id="{E3A40795-4721-9442-81B0-442723D27BEC}"/>
              </a:ext>
            </a:extLst>
          </p:cNvPr>
          <p:cNvGrpSpPr/>
          <p:nvPr/>
        </p:nvGrpSpPr>
        <p:grpSpPr>
          <a:xfrm>
            <a:off x="1129949" y="1730520"/>
            <a:ext cx="2123007" cy="1327695"/>
            <a:chOff x="1129949" y="1730520"/>
            <a:chExt cx="2123007" cy="1327695"/>
          </a:xfrm>
        </p:grpSpPr>
        <p:pic>
          <p:nvPicPr>
            <p:cNvPr id="40" name="Picture 39">
              <a:extLst>
                <a:ext uri="{FF2B5EF4-FFF2-40B4-BE49-F238E27FC236}">
                  <a16:creationId xmlns:a16="http://schemas.microsoft.com/office/drawing/2014/main" xmlns="" id="{68DEC230-1873-0645-A7D5-949CE63EF8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22096" y="1730520"/>
              <a:ext cx="643523" cy="777240"/>
            </a:xfrm>
            <a:prstGeom prst="rect">
              <a:avLst/>
            </a:prstGeom>
          </p:spPr>
        </p:pic>
        <p:sp>
          <p:nvSpPr>
            <p:cNvPr id="42" name="TextBox 41">
              <a:extLst>
                <a:ext uri="{FF2B5EF4-FFF2-40B4-BE49-F238E27FC236}">
                  <a16:creationId xmlns:a16="http://schemas.microsoft.com/office/drawing/2014/main" xmlns="" id="{44EF83FD-C3D2-0C42-A7ED-A8594C2F5A6D}"/>
                </a:ext>
              </a:extLst>
            </p:cNvPr>
            <p:cNvSpPr txBox="1"/>
            <p:nvPr/>
          </p:nvSpPr>
          <p:spPr>
            <a:xfrm>
              <a:off x="1129949" y="2596550"/>
              <a:ext cx="2123007" cy="461665"/>
            </a:xfrm>
            <a:prstGeom prst="rect">
              <a:avLst/>
            </a:prstGeom>
            <a:noFill/>
          </p:spPr>
          <p:txBody>
            <a:bodyPr wrap="square" rtlCol="0">
              <a:spAutoFit/>
            </a:bodyPr>
            <a:lstStyle/>
            <a:p>
              <a:r>
                <a:rPr lang="en-US" sz="1200" dirty="0">
                  <a:latin typeface="Gotham Medium" pitchFamily="2" charset="0"/>
                  <a:cs typeface="Gotham Medium" pitchFamily="2" charset="0"/>
                </a:rPr>
                <a:t>Natural language </a:t>
              </a:r>
              <a:br>
                <a:rPr lang="en-US" sz="1200" dirty="0">
                  <a:latin typeface="Gotham Medium" pitchFamily="2" charset="0"/>
                  <a:cs typeface="Gotham Medium" pitchFamily="2" charset="0"/>
                </a:rPr>
              </a:br>
              <a:r>
                <a:rPr lang="en-US" sz="1200" dirty="0">
                  <a:latin typeface="Gotham Medium" pitchFamily="2" charset="0"/>
                  <a:cs typeface="Gotham Medium" pitchFamily="2" charset="0"/>
                </a:rPr>
                <a:t>input and feedback</a:t>
              </a:r>
            </a:p>
          </p:txBody>
        </p:sp>
      </p:grpSp>
      <p:grpSp>
        <p:nvGrpSpPr>
          <p:cNvPr id="37" name="Group 36">
            <a:extLst>
              <a:ext uri="{FF2B5EF4-FFF2-40B4-BE49-F238E27FC236}">
                <a16:creationId xmlns:a16="http://schemas.microsoft.com/office/drawing/2014/main" xmlns="" id="{76996CE5-2C52-BC42-B2DB-B5D01CAEC355}"/>
              </a:ext>
            </a:extLst>
          </p:cNvPr>
          <p:cNvGrpSpPr/>
          <p:nvPr/>
        </p:nvGrpSpPr>
        <p:grpSpPr>
          <a:xfrm>
            <a:off x="3728780" y="1051295"/>
            <a:ext cx="5830155" cy="529868"/>
            <a:chOff x="3728780" y="1051295"/>
            <a:chExt cx="5830155" cy="529868"/>
          </a:xfrm>
        </p:grpSpPr>
        <p:sp>
          <p:nvSpPr>
            <p:cNvPr id="36" name="Right Arrow 35"/>
            <p:cNvSpPr/>
            <p:nvPr/>
          </p:nvSpPr>
          <p:spPr>
            <a:xfrm rot="10800000">
              <a:off x="3728780" y="1051295"/>
              <a:ext cx="5830155"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0" name="TextBox 49">
              <a:extLst>
                <a:ext uri="{FF2B5EF4-FFF2-40B4-BE49-F238E27FC236}">
                  <a16:creationId xmlns:a16="http://schemas.microsoft.com/office/drawing/2014/main" xmlns="" id="{C0471842-B238-0C4B-ACF3-58FCE6F8CCAA}"/>
                </a:ext>
              </a:extLst>
            </p:cNvPr>
            <p:cNvSpPr txBox="1"/>
            <p:nvPr/>
          </p:nvSpPr>
          <p:spPr>
            <a:xfrm>
              <a:off x="5151523" y="1178181"/>
              <a:ext cx="3490944"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Interactive (Conversational) Actions</a:t>
              </a:r>
            </a:p>
          </p:txBody>
        </p:sp>
      </p:grpSp>
      <p:grpSp>
        <p:nvGrpSpPr>
          <p:cNvPr id="38" name="Group 37">
            <a:extLst>
              <a:ext uri="{FF2B5EF4-FFF2-40B4-BE49-F238E27FC236}">
                <a16:creationId xmlns:a16="http://schemas.microsoft.com/office/drawing/2014/main" xmlns="" id="{5974FA1E-7A97-5146-8FD5-BA880F8F668C}"/>
              </a:ext>
            </a:extLst>
          </p:cNvPr>
          <p:cNvGrpSpPr/>
          <p:nvPr/>
        </p:nvGrpSpPr>
        <p:grpSpPr>
          <a:xfrm>
            <a:off x="3728780" y="5915435"/>
            <a:ext cx="5850985" cy="529868"/>
            <a:chOff x="3728780" y="5915435"/>
            <a:chExt cx="5850985" cy="529868"/>
          </a:xfrm>
        </p:grpSpPr>
        <p:sp>
          <p:nvSpPr>
            <p:cNvPr id="49" name="Right Arrow 48">
              <a:extLst>
                <a:ext uri="{FF2B5EF4-FFF2-40B4-BE49-F238E27FC236}">
                  <a16:creationId xmlns:a16="http://schemas.microsoft.com/office/drawing/2014/main" xmlns="" id="{7A5DB112-C19F-B944-ADB1-26552D01E732}"/>
                </a:ext>
              </a:extLst>
            </p:cNvPr>
            <p:cNvSpPr/>
            <p:nvPr/>
          </p:nvSpPr>
          <p:spPr>
            <a:xfrm rot="10800000">
              <a:off x="3728780" y="5915435"/>
              <a:ext cx="5850985"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1" name="TextBox 50">
              <a:extLst>
                <a:ext uri="{FF2B5EF4-FFF2-40B4-BE49-F238E27FC236}">
                  <a16:creationId xmlns:a16="http://schemas.microsoft.com/office/drawing/2014/main" xmlns="" id="{2387A835-11E0-854F-B8AB-3292F1BFB481}"/>
                </a:ext>
              </a:extLst>
            </p:cNvPr>
            <p:cNvSpPr txBox="1"/>
            <p:nvPr/>
          </p:nvSpPr>
          <p:spPr>
            <a:xfrm>
              <a:off x="5239878" y="6026484"/>
              <a:ext cx="2682584"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Proactive (Automatic)  Actions</a:t>
              </a:r>
            </a:p>
          </p:txBody>
        </p:sp>
      </p:grpSp>
      <p:grpSp>
        <p:nvGrpSpPr>
          <p:cNvPr id="60" name="Group 59">
            <a:extLst>
              <a:ext uri="{FF2B5EF4-FFF2-40B4-BE49-F238E27FC236}">
                <a16:creationId xmlns:a16="http://schemas.microsoft.com/office/drawing/2014/main" xmlns="" id="{D8E46F2C-FF74-F848-AD92-388CDB8A24D6}"/>
              </a:ext>
            </a:extLst>
          </p:cNvPr>
          <p:cNvGrpSpPr/>
          <p:nvPr/>
        </p:nvGrpSpPr>
        <p:grpSpPr>
          <a:xfrm>
            <a:off x="3005362" y="1815307"/>
            <a:ext cx="4950665" cy="2111162"/>
            <a:chOff x="3005362" y="1815307"/>
            <a:chExt cx="4950665" cy="2111162"/>
          </a:xfrm>
        </p:grpSpPr>
        <p:sp>
          <p:nvSpPr>
            <p:cNvPr id="46" name="TextBox 45">
              <a:extLst>
                <a:ext uri="{FF2B5EF4-FFF2-40B4-BE49-F238E27FC236}">
                  <a16:creationId xmlns:a16="http://schemas.microsoft.com/office/drawing/2014/main" xmlns="" id="{63DB3F41-9092-304D-9844-702FC19ACD91}"/>
                </a:ext>
              </a:extLst>
            </p:cNvPr>
            <p:cNvSpPr txBox="1"/>
            <p:nvPr/>
          </p:nvSpPr>
          <p:spPr>
            <a:xfrm>
              <a:off x="5992330" y="2069989"/>
              <a:ext cx="1963697" cy="461665"/>
            </a:xfrm>
            <a:prstGeom prst="rect">
              <a:avLst/>
            </a:prstGeom>
            <a:noFill/>
          </p:spPr>
          <p:txBody>
            <a:bodyPr wrap="square" rtlCol="0">
              <a:spAutoFit/>
            </a:bodyPr>
            <a:lstStyle/>
            <a:p>
              <a:r>
                <a:rPr lang="en-US" sz="1200" dirty="0">
                  <a:latin typeface="Gotham Medium" pitchFamily="2" charset="0"/>
                  <a:cs typeface="Gotham Medium" pitchFamily="2" charset="0"/>
                </a:rPr>
                <a:t>Customer intents </a:t>
              </a:r>
              <a:br>
                <a:rPr lang="en-US" sz="1200" dirty="0">
                  <a:latin typeface="Gotham Medium" pitchFamily="2" charset="0"/>
                  <a:cs typeface="Gotham Medium" pitchFamily="2" charset="0"/>
                </a:rPr>
              </a:br>
              <a:endParaRPr lang="en-US" sz="1200" dirty="0">
                <a:latin typeface="Gotham Medium" pitchFamily="2" charset="0"/>
                <a:cs typeface="Gotham Medium" pitchFamily="2" charset="0"/>
              </a:endParaRPr>
            </a:p>
          </p:txBody>
        </p:sp>
        <p:grpSp>
          <p:nvGrpSpPr>
            <p:cNvPr id="3" name="Group 2">
              <a:extLst>
                <a:ext uri="{FF2B5EF4-FFF2-40B4-BE49-F238E27FC236}">
                  <a16:creationId xmlns:a16="http://schemas.microsoft.com/office/drawing/2014/main" xmlns="" id="{6FF9FC46-BBA8-904F-8D1F-763E2EE58070}"/>
                </a:ext>
              </a:extLst>
            </p:cNvPr>
            <p:cNvGrpSpPr/>
            <p:nvPr/>
          </p:nvGrpSpPr>
          <p:grpSpPr>
            <a:xfrm>
              <a:off x="3005362" y="1815307"/>
              <a:ext cx="2359737" cy="2111162"/>
              <a:chOff x="3005362" y="1815307"/>
              <a:chExt cx="2359737" cy="2111162"/>
            </a:xfrm>
          </p:grpSpPr>
          <p:sp>
            <p:nvSpPr>
              <p:cNvPr id="18" name="Right Arrow 17"/>
              <p:cNvSpPr/>
              <p:nvPr/>
            </p:nvSpPr>
            <p:spPr>
              <a:xfrm>
                <a:off x="3005362" y="1856030"/>
                <a:ext cx="690233"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35" name="TextBox 34"/>
              <p:cNvSpPr txBox="1"/>
              <p:nvPr/>
            </p:nvSpPr>
            <p:spPr>
              <a:xfrm>
                <a:off x="4081085" y="3464804"/>
                <a:ext cx="1158793" cy="461665"/>
              </a:xfrm>
              <a:prstGeom prst="rect">
                <a:avLst/>
              </a:prstGeom>
              <a:solidFill>
                <a:schemeClr val="tx1"/>
              </a:solidFill>
            </p:spPr>
            <p:txBody>
              <a:bodyPr wrap="square" rtlCol="0">
                <a:spAutoFit/>
              </a:bodyPr>
              <a:lstStyle/>
              <a:p>
                <a:pPr algn="ctr"/>
                <a:r>
                  <a:rPr lang="en-US" sz="1200" dirty="0">
                    <a:solidFill>
                      <a:schemeClr val="bg1"/>
                    </a:solidFill>
                    <a:latin typeface="Gotham Medium" pitchFamily="2" charset="0"/>
                    <a:cs typeface="Gotham Medium" pitchFamily="2" charset="0"/>
                  </a:rPr>
                  <a:t>Domain models </a:t>
                </a:r>
              </a:p>
            </p:txBody>
          </p:sp>
          <p:sp>
            <p:nvSpPr>
              <p:cNvPr id="41" name="Rectangle 40">
                <a:extLst>
                  <a:ext uri="{FF2B5EF4-FFF2-40B4-BE49-F238E27FC236}">
                    <a16:creationId xmlns:a16="http://schemas.microsoft.com/office/drawing/2014/main" xmlns="" id="{5DEC15AA-E87E-494E-9D35-25AE6ADD7518}"/>
                  </a:ext>
                </a:extLst>
              </p:cNvPr>
              <p:cNvSpPr/>
              <p:nvPr/>
            </p:nvSpPr>
            <p:spPr>
              <a:xfrm>
                <a:off x="4009562" y="1815307"/>
                <a:ext cx="1355537" cy="8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NLP</a:t>
                </a:r>
              </a:p>
            </p:txBody>
          </p:sp>
          <p:sp>
            <p:nvSpPr>
              <p:cNvPr id="52" name="Right Arrow 51">
                <a:extLst>
                  <a:ext uri="{FF2B5EF4-FFF2-40B4-BE49-F238E27FC236}">
                    <a16:creationId xmlns:a16="http://schemas.microsoft.com/office/drawing/2014/main" xmlns="" id="{77A82089-AC0B-534B-BA4F-03D6A32C3678}"/>
                  </a:ext>
                </a:extLst>
              </p:cNvPr>
              <p:cNvSpPr/>
              <p:nvPr/>
            </p:nvSpPr>
            <p:spPr>
              <a:xfrm rot="16200000">
                <a:off x="4439148" y="2694625"/>
                <a:ext cx="483513"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grpSp>
      </p:grpSp>
      <p:grpSp>
        <p:nvGrpSpPr>
          <p:cNvPr id="59" name="Group 58">
            <a:extLst>
              <a:ext uri="{FF2B5EF4-FFF2-40B4-BE49-F238E27FC236}">
                <a16:creationId xmlns:a16="http://schemas.microsoft.com/office/drawing/2014/main" xmlns="" id="{FC1363E7-4A26-5744-8F32-B5F6585D02D3}"/>
              </a:ext>
            </a:extLst>
          </p:cNvPr>
          <p:cNvGrpSpPr/>
          <p:nvPr/>
        </p:nvGrpSpPr>
        <p:grpSpPr>
          <a:xfrm>
            <a:off x="6793686" y="1847321"/>
            <a:ext cx="5425942" cy="3843122"/>
            <a:chOff x="6793686" y="1847321"/>
            <a:chExt cx="5425942" cy="3843122"/>
          </a:xfrm>
        </p:grpSpPr>
        <p:sp>
          <p:nvSpPr>
            <p:cNvPr id="20" name="Rectangle 19"/>
            <p:cNvSpPr/>
            <p:nvPr/>
          </p:nvSpPr>
          <p:spPr>
            <a:xfrm>
              <a:off x="8379141" y="3197555"/>
              <a:ext cx="1355537" cy="803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Action</a:t>
              </a:r>
              <a:br>
                <a:rPr lang="en-US" sz="1200" dirty="0">
                  <a:solidFill>
                    <a:srgbClr val="FFFFFF"/>
                  </a:solidFill>
                  <a:latin typeface="Gotham Medium" pitchFamily="2" charset="0"/>
                  <a:cs typeface="Gotham Medium" pitchFamily="2" charset="0"/>
                </a:rPr>
              </a:br>
              <a:r>
                <a:rPr lang="en-US" sz="1200" dirty="0">
                  <a:solidFill>
                    <a:srgbClr val="FFFFFF"/>
                  </a:solidFill>
                  <a:latin typeface="Gotham Medium" pitchFamily="2" charset="0"/>
                  <a:cs typeface="Gotham Medium" pitchFamily="2" charset="0"/>
                </a:rPr>
                <a:t>Catalog</a:t>
              </a:r>
            </a:p>
          </p:txBody>
        </p:sp>
        <p:grpSp>
          <p:nvGrpSpPr>
            <p:cNvPr id="33" name="Group 32">
              <a:extLst>
                <a:ext uri="{FF2B5EF4-FFF2-40B4-BE49-F238E27FC236}">
                  <a16:creationId xmlns:a16="http://schemas.microsoft.com/office/drawing/2014/main" xmlns="" id="{44E4442E-8CAC-FC4E-BD1D-B8B578E4C8FA}"/>
                </a:ext>
              </a:extLst>
            </p:cNvPr>
            <p:cNvGrpSpPr/>
            <p:nvPr/>
          </p:nvGrpSpPr>
          <p:grpSpPr>
            <a:xfrm>
              <a:off x="6793686" y="1847321"/>
              <a:ext cx="5425942" cy="3843122"/>
              <a:chOff x="6793686" y="1847321"/>
              <a:chExt cx="5425942" cy="3843122"/>
            </a:xfrm>
          </p:grpSpPr>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48871" y="2597072"/>
                <a:ext cx="668808" cy="82876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681" y="4130331"/>
                <a:ext cx="1200352" cy="637207"/>
              </a:xfrm>
              <a:prstGeom prst="rect">
                <a:avLst/>
              </a:prstGeom>
            </p:spPr>
          </p:pic>
          <p:sp>
            <p:nvSpPr>
              <p:cNvPr id="21" name="Right Arrow 20"/>
              <p:cNvSpPr/>
              <p:nvPr/>
            </p:nvSpPr>
            <p:spPr>
              <a:xfrm>
                <a:off x="7436416" y="3334601"/>
                <a:ext cx="690233"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pic>
            <p:nvPicPr>
              <p:cNvPr id="22" name="Picture 21"/>
              <p:cNvPicPr>
                <a:picLocks noChangeAspect="1"/>
              </p:cNvPicPr>
              <p:nvPr/>
            </p:nvPicPr>
            <p:blipFill>
              <a:blip r:embed="rId11"/>
              <a:stretch>
                <a:fillRect/>
              </a:stretch>
            </p:blipFill>
            <p:spPr>
              <a:xfrm>
                <a:off x="8629917" y="4750643"/>
                <a:ext cx="939800" cy="939800"/>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40406" y="1847321"/>
                <a:ext cx="279351" cy="568287"/>
              </a:xfrm>
              <a:prstGeom prst="rect">
                <a:avLst/>
              </a:prstGeom>
            </p:spPr>
          </p:pic>
          <p:sp>
            <p:nvSpPr>
              <p:cNvPr id="24" name="Right Arrow 23"/>
              <p:cNvSpPr/>
              <p:nvPr/>
            </p:nvSpPr>
            <p:spPr>
              <a:xfrm rot="18653197">
                <a:off x="9838223" y="2918969"/>
                <a:ext cx="503447"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26" name="Right Arrow 25"/>
              <p:cNvSpPr/>
              <p:nvPr/>
            </p:nvSpPr>
            <p:spPr>
              <a:xfrm rot="5400000">
                <a:off x="8850738" y="4129830"/>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28" name="TextBox 27"/>
              <p:cNvSpPr txBox="1"/>
              <p:nvPr/>
            </p:nvSpPr>
            <p:spPr>
              <a:xfrm>
                <a:off x="10389255" y="3643276"/>
                <a:ext cx="1830373" cy="276999"/>
              </a:xfrm>
              <a:prstGeom prst="rect">
                <a:avLst/>
              </a:prstGeom>
              <a:noFill/>
            </p:spPr>
            <p:txBody>
              <a:bodyPr wrap="square" rtlCol="0">
                <a:spAutoFit/>
              </a:bodyPr>
              <a:lstStyle/>
              <a:p>
                <a:r>
                  <a:rPr lang="en-US" sz="1200" dirty="0">
                    <a:latin typeface="Gotham Medium" pitchFamily="2" charset="0"/>
                    <a:cs typeface="Gotham Medium" pitchFamily="2" charset="0"/>
                  </a:rPr>
                  <a:t>Schedule Truck Roll</a:t>
                </a:r>
              </a:p>
            </p:txBody>
          </p:sp>
          <p:sp>
            <p:nvSpPr>
              <p:cNvPr id="29" name="TextBox 28"/>
              <p:cNvSpPr txBox="1"/>
              <p:nvPr/>
            </p:nvSpPr>
            <p:spPr>
              <a:xfrm>
                <a:off x="9668444" y="5016000"/>
                <a:ext cx="1124052" cy="276999"/>
              </a:xfrm>
              <a:prstGeom prst="rect">
                <a:avLst/>
              </a:prstGeom>
              <a:noFill/>
            </p:spPr>
            <p:txBody>
              <a:bodyPr wrap="square" rtlCol="0">
                <a:spAutoFit/>
              </a:bodyPr>
              <a:lstStyle/>
              <a:p>
                <a:r>
                  <a:rPr lang="en-US" sz="1200" dirty="0">
                    <a:latin typeface="Gotham Medium" pitchFamily="2" charset="0"/>
                    <a:cs typeface="Gotham Medium" pitchFamily="2" charset="0"/>
                  </a:rPr>
                  <a:t>Self-Heal</a:t>
                </a:r>
              </a:p>
            </p:txBody>
          </p:sp>
          <p:sp>
            <p:nvSpPr>
              <p:cNvPr id="30" name="TextBox 29"/>
              <p:cNvSpPr txBox="1"/>
              <p:nvPr/>
            </p:nvSpPr>
            <p:spPr>
              <a:xfrm>
                <a:off x="10043403" y="1965253"/>
                <a:ext cx="1184375" cy="276999"/>
              </a:xfrm>
              <a:prstGeom prst="rect">
                <a:avLst/>
              </a:prstGeom>
              <a:noFill/>
            </p:spPr>
            <p:txBody>
              <a:bodyPr wrap="square" rtlCol="0">
                <a:spAutoFit/>
              </a:bodyPr>
              <a:lstStyle/>
              <a:p>
                <a:r>
                  <a:rPr lang="en-US" sz="1200" dirty="0">
                    <a:latin typeface="Gotham Medium" pitchFamily="2" charset="0"/>
                    <a:cs typeface="Gotham Medium" pitchFamily="2" charset="0"/>
                  </a:rPr>
                  <a:t>Notifications</a:t>
                </a:r>
              </a:p>
            </p:txBody>
          </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16775" y="1847321"/>
                <a:ext cx="942160" cy="595756"/>
              </a:xfrm>
              <a:prstGeom prst="rect">
                <a:avLst/>
              </a:prstGeom>
            </p:spPr>
          </p:pic>
          <p:sp>
            <p:nvSpPr>
              <p:cNvPr id="32" name="TextBox 31"/>
              <p:cNvSpPr txBox="1"/>
              <p:nvPr/>
            </p:nvSpPr>
            <p:spPr>
              <a:xfrm>
                <a:off x="11061679" y="2693844"/>
                <a:ext cx="1157949" cy="461665"/>
              </a:xfrm>
              <a:prstGeom prst="rect">
                <a:avLst/>
              </a:prstGeom>
              <a:noFill/>
            </p:spPr>
            <p:txBody>
              <a:bodyPr wrap="square" rtlCol="0">
                <a:spAutoFit/>
              </a:bodyPr>
              <a:lstStyle/>
              <a:p>
                <a:r>
                  <a:rPr lang="en-US" sz="1200" dirty="0">
                    <a:latin typeface="Gotham Medium" pitchFamily="2" charset="0"/>
                    <a:cs typeface="Gotham Medium" pitchFamily="2" charset="0"/>
                  </a:rPr>
                  <a:t>Agent Contact</a:t>
                </a:r>
              </a:p>
            </p:txBody>
          </p:sp>
          <p:sp>
            <p:nvSpPr>
              <p:cNvPr id="34" name="Right Arrow 33"/>
              <p:cNvSpPr/>
              <p:nvPr/>
            </p:nvSpPr>
            <p:spPr>
              <a:xfrm rot="16200000">
                <a:off x="8911150" y="2617510"/>
                <a:ext cx="483513"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48" name="Right Arrow 47">
                <a:extLst>
                  <a:ext uri="{FF2B5EF4-FFF2-40B4-BE49-F238E27FC236}">
                    <a16:creationId xmlns:a16="http://schemas.microsoft.com/office/drawing/2014/main" xmlns="" id="{D32719FE-3286-9845-8829-C1174261DFC0}"/>
                  </a:ext>
                </a:extLst>
              </p:cNvPr>
              <p:cNvSpPr/>
              <p:nvPr/>
            </p:nvSpPr>
            <p:spPr>
              <a:xfrm rot="3373344">
                <a:off x="9843119" y="3902257"/>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4" name="TextBox 53">
                <a:extLst>
                  <a:ext uri="{FF2B5EF4-FFF2-40B4-BE49-F238E27FC236}">
                    <a16:creationId xmlns:a16="http://schemas.microsoft.com/office/drawing/2014/main" xmlns="" id="{8137F434-514C-6A4B-AF47-F6899569347D}"/>
                  </a:ext>
                </a:extLst>
              </p:cNvPr>
              <p:cNvSpPr txBox="1"/>
              <p:nvPr/>
            </p:nvSpPr>
            <p:spPr>
              <a:xfrm>
                <a:off x="6827982" y="3971683"/>
                <a:ext cx="2042169"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Choose Best</a:t>
                </a:r>
              </a:p>
            </p:txBody>
          </p:sp>
          <p:sp>
            <p:nvSpPr>
              <p:cNvPr id="55" name="TextBox 54">
                <a:extLst>
                  <a:ext uri="{FF2B5EF4-FFF2-40B4-BE49-F238E27FC236}">
                    <a16:creationId xmlns:a16="http://schemas.microsoft.com/office/drawing/2014/main" xmlns="" id="{2FCA0BDA-003F-FF4F-9EA8-E1E4316146A6}"/>
                  </a:ext>
                </a:extLst>
              </p:cNvPr>
              <p:cNvSpPr txBox="1"/>
              <p:nvPr/>
            </p:nvSpPr>
            <p:spPr>
              <a:xfrm>
                <a:off x="6793686" y="2900369"/>
                <a:ext cx="2042169"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Explore</a:t>
                </a:r>
              </a:p>
            </p:txBody>
          </p:sp>
        </p:grpSp>
      </p:grpSp>
      <p:grpSp>
        <p:nvGrpSpPr>
          <p:cNvPr id="62" name="Group 61">
            <a:extLst>
              <a:ext uri="{FF2B5EF4-FFF2-40B4-BE49-F238E27FC236}">
                <a16:creationId xmlns:a16="http://schemas.microsoft.com/office/drawing/2014/main" xmlns="" id="{D1410577-7B74-3B42-A248-30084D9D5355}"/>
              </a:ext>
            </a:extLst>
          </p:cNvPr>
          <p:cNvGrpSpPr/>
          <p:nvPr/>
        </p:nvGrpSpPr>
        <p:grpSpPr>
          <a:xfrm>
            <a:off x="5521639" y="2541251"/>
            <a:ext cx="1759775" cy="2172123"/>
            <a:chOff x="5521639" y="2541251"/>
            <a:chExt cx="1759775" cy="2172123"/>
          </a:xfrm>
        </p:grpSpPr>
        <p:grpSp>
          <p:nvGrpSpPr>
            <p:cNvPr id="16" name="Group 15">
              <a:extLst>
                <a:ext uri="{FF2B5EF4-FFF2-40B4-BE49-F238E27FC236}">
                  <a16:creationId xmlns:a16="http://schemas.microsoft.com/office/drawing/2014/main" xmlns="" id="{525A2C07-615B-4941-AE03-9E5F8B8E48A2}"/>
                </a:ext>
              </a:extLst>
            </p:cNvPr>
            <p:cNvGrpSpPr/>
            <p:nvPr/>
          </p:nvGrpSpPr>
          <p:grpSpPr>
            <a:xfrm>
              <a:off x="5529023" y="2541251"/>
              <a:ext cx="1752391" cy="1460264"/>
              <a:chOff x="5529023" y="2541251"/>
              <a:chExt cx="1752391" cy="1460264"/>
            </a:xfrm>
          </p:grpSpPr>
          <p:sp>
            <p:nvSpPr>
              <p:cNvPr id="14" name="Rectangle 13"/>
              <p:cNvSpPr/>
              <p:nvPr/>
            </p:nvSpPr>
            <p:spPr>
              <a:xfrm>
                <a:off x="5925877" y="3197555"/>
                <a:ext cx="1355537" cy="8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Decision Engine</a:t>
                </a:r>
              </a:p>
            </p:txBody>
          </p:sp>
          <p:sp>
            <p:nvSpPr>
              <p:cNvPr id="44" name="Right Arrow 43">
                <a:extLst>
                  <a:ext uri="{FF2B5EF4-FFF2-40B4-BE49-F238E27FC236}">
                    <a16:creationId xmlns:a16="http://schemas.microsoft.com/office/drawing/2014/main" xmlns="" id="{3B5B3617-FE5F-574E-BC63-3D46D2229A35}"/>
                  </a:ext>
                </a:extLst>
              </p:cNvPr>
              <p:cNvSpPr/>
              <p:nvPr/>
            </p:nvSpPr>
            <p:spPr>
              <a:xfrm rot="3373344">
                <a:off x="5542233" y="2528041"/>
                <a:ext cx="503447" cy="529868"/>
              </a:xfrm>
              <a:prstGeom prst="rightArrow">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XFINITY Standard Light"/>
                  <a:ea typeface="XFINITY Standard Light"/>
                  <a:cs typeface="XFINITY Standard Light"/>
                  <a:sym typeface="XFINITY Standard Light"/>
                </a:endParaRPr>
              </a:p>
            </p:txBody>
          </p:sp>
        </p:grpSp>
        <p:sp>
          <p:nvSpPr>
            <p:cNvPr id="45" name="Right Arrow 44">
              <a:extLst>
                <a:ext uri="{FF2B5EF4-FFF2-40B4-BE49-F238E27FC236}">
                  <a16:creationId xmlns:a16="http://schemas.microsoft.com/office/drawing/2014/main" xmlns="" id="{799D83C2-AC6E-8B44-BCDA-F4F7AB843F85}"/>
                </a:ext>
              </a:extLst>
            </p:cNvPr>
            <p:cNvSpPr/>
            <p:nvPr/>
          </p:nvSpPr>
          <p:spPr>
            <a:xfrm rot="18653197">
              <a:off x="5534849" y="4196717"/>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XFINITY Standard Light"/>
                <a:ea typeface="XFINITY Standard Light"/>
                <a:cs typeface="XFINITY Standard Light"/>
                <a:sym typeface="XFINITY Standard Light"/>
              </a:endParaRPr>
            </a:p>
          </p:txBody>
        </p:sp>
      </p:grpSp>
      <p:grpSp>
        <p:nvGrpSpPr>
          <p:cNvPr id="61" name="Group 60">
            <a:extLst>
              <a:ext uri="{FF2B5EF4-FFF2-40B4-BE49-F238E27FC236}">
                <a16:creationId xmlns:a16="http://schemas.microsoft.com/office/drawing/2014/main" xmlns="" id="{D99D8765-C192-1149-A58E-44D0CA373CDF}"/>
              </a:ext>
            </a:extLst>
          </p:cNvPr>
          <p:cNvGrpSpPr/>
          <p:nvPr/>
        </p:nvGrpSpPr>
        <p:grpSpPr>
          <a:xfrm>
            <a:off x="3038548" y="4041689"/>
            <a:ext cx="4952173" cy="1633527"/>
            <a:chOff x="3038548" y="4041689"/>
            <a:chExt cx="4952173" cy="1633527"/>
          </a:xfrm>
        </p:grpSpPr>
        <p:sp>
          <p:nvSpPr>
            <p:cNvPr id="47" name="TextBox 46">
              <a:extLst>
                <a:ext uri="{FF2B5EF4-FFF2-40B4-BE49-F238E27FC236}">
                  <a16:creationId xmlns:a16="http://schemas.microsoft.com/office/drawing/2014/main" xmlns="" id="{1CA7399E-4A22-074B-A72C-1DC032D3D8C7}"/>
                </a:ext>
              </a:extLst>
            </p:cNvPr>
            <p:cNvSpPr txBox="1"/>
            <p:nvPr/>
          </p:nvSpPr>
          <p:spPr>
            <a:xfrm>
              <a:off x="5992330" y="5006217"/>
              <a:ext cx="1998391" cy="461665"/>
            </a:xfrm>
            <a:prstGeom prst="rect">
              <a:avLst/>
            </a:prstGeom>
            <a:noFill/>
          </p:spPr>
          <p:txBody>
            <a:bodyPr wrap="square" rtlCol="0">
              <a:spAutoFit/>
            </a:bodyPr>
            <a:lstStyle/>
            <a:p>
              <a:r>
                <a:rPr lang="en-US" sz="1200" dirty="0">
                  <a:latin typeface="Gotham Medium" pitchFamily="2" charset="0"/>
                  <a:cs typeface="Gotham Medium" pitchFamily="2" charset="0"/>
                </a:rPr>
                <a:t>Context</a:t>
              </a:r>
            </a:p>
            <a:p>
              <a:r>
                <a:rPr lang="en-US" sz="1200" dirty="0">
                  <a:latin typeface="Gotham Medium" pitchFamily="2" charset="0"/>
                  <a:cs typeface="Gotham Medium" pitchFamily="2" charset="0"/>
                </a:rPr>
                <a:t>Root Cause Predictions</a:t>
              </a:r>
            </a:p>
          </p:txBody>
        </p:sp>
        <p:grpSp>
          <p:nvGrpSpPr>
            <p:cNvPr id="25" name="Group 24">
              <a:extLst>
                <a:ext uri="{FF2B5EF4-FFF2-40B4-BE49-F238E27FC236}">
                  <a16:creationId xmlns:a16="http://schemas.microsoft.com/office/drawing/2014/main" xmlns="" id="{1DD25DE4-9596-7544-B94B-A9F79AABB25A}"/>
                </a:ext>
              </a:extLst>
            </p:cNvPr>
            <p:cNvGrpSpPr/>
            <p:nvPr/>
          </p:nvGrpSpPr>
          <p:grpSpPr>
            <a:xfrm>
              <a:off x="3038548" y="4041689"/>
              <a:ext cx="2522875" cy="1633527"/>
              <a:chOff x="3038548" y="4041689"/>
              <a:chExt cx="2522875" cy="1633527"/>
            </a:xfrm>
          </p:grpSpPr>
          <p:sp>
            <p:nvSpPr>
              <p:cNvPr id="9" name="Rectangle 8"/>
              <p:cNvSpPr/>
              <p:nvPr/>
            </p:nvSpPr>
            <p:spPr>
              <a:xfrm>
                <a:off x="4009562" y="4699237"/>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sp>
            <p:nvSpPr>
              <p:cNvPr id="17" name="Right Arrow 16"/>
              <p:cNvSpPr/>
              <p:nvPr/>
            </p:nvSpPr>
            <p:spPr>
              <a:xfrm>
                <a:off x="3038548" y="4826729"/>
                <a:ext cx="690233"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3" name="Right Arrow 52">
                <a:extLst>
                  <a:ext uri="{FF2B5EF4-FFF2-40B4-BE49-F238E27FC236}">
                    <a16:creationId xmlns:a16="http://schemas.microsoft.com/office/drawing/2014/main" xmlns="" id="{A0C77A99-1FDF-7B49-A481-F9775C9187FE}"/>
                  </a:ext>
                </a:extLst>
              </p:cNvPr>
              <p:cNvSpPr/>
              <p:nvPr/>
            </p:nvSpPr>
            <p:spPr>
              <a:xfrm rot="5400000">
                <a:off x="4427038" y="4028479"/>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6" name="Rectangle 55">
                <a:extLst>
                  <a:ext uri="{FF2B5EF4-FFF2-40B4-BE49-F238E27FC236}">
                    <a16:creationId xmlns:a16="http://schemas.microsoft.com/office/drawing/2014/main" xmlns="" id="{62DBAA5B-46C9-7340-B0FC-9FE5771E6F46}"/>
                  </a:ext>
                </a:extLst>
              </p:cNvPr>
              <p:cNvSpPr/>
              <p:nvPr/>
            </p:nvSpPr>
            <p:spPr>
              <a:xfrm>
                <a:off x="4107933" y="4774076"/>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sp>
            <p:nvSpPr>
              <p:cNvPr id="57" name="Rectangle 56">
                <a:extLst>
                  <a:ext uri="{FF2B5EF4-FFF2-40B4-BE49-F238E27FC236}">
                    <a16:creationId xmlns:a16="http://schemas.microsoft.com/office/drawing/2014/main" xmlns="" id="{BC1F25C5-05F9-AC46-AA8E-096E28342965}"/>
                  </a:ext>
                </a:extLst>
              </p:cNvPr>
              <p:cNvSpPr/>
              <p:nvPr/>
            </p:nvSpPr>
            <p:spPr>
              <a:xfrm>
                <a:off x="4205886" y="4871256"/>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grpSp>
      </p:grpSp>
    </p:spTree>
    <p:extLst>
      <p:ext uri="{BB962C8B-B14F-4D97-AF65-F5344CB8AC3E}">
        <p14:creationId xmlns:p14="http://schemas.microsoft.com/office/powerpoint/2010/main" val="277512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Virtual Assistant – Interactive flow</a:t>
            </a:r>
            <a:br>
              <a:rPr lang="en-US" dirty="0"/>
            </a:br>
            <a:endParaRPr lang="en-US" dirty="0"/>
          </a:p>
        </p:txBody>
      </p:sp>
      <p:sp>
        <p:nvSpPr>
          <p:cNvPr id="4" name="Slide Number Placeholder 3"/>
          <p:cNvSpPr>
            <a:spLocks noGrp="1"/>
          </p:cNvSpPr>
          <p:nvPr>
            <p:ph type="sldNum" sz="quarter" idx="4294967295"/>
          </p:nvPr>
        </p:nvSpPr>
        <p:spPr>
          <a:xfrm>
            <a:off x="11588750" y="6467475"/>
            <a:ext cx="603250" cy="260350"/>
          </a:xfrm>
          <a:prstGeom prst="rect">
            <a:avLst/>
          </a:prstGeom>
        </p:spPr>
        <p:txBody>
          <a:bodyPr/>
          <a:lstStyle/>
          <a:p>
            <a:fld id="{86CB4B4D-7CA3-9044-876B-883B54F8677D}" type="slidenum">
              <a:rPr lang="uk-UA" smtClean="0"/>
              <a:pPr/>
              <a:t>8</a:t>
            </a:fld>
            <a:endParaRPr lang="uk-UA" dirty="0"/>
          </a:p>
        </p:txBody>
      </p:sp>
      <p:grpSp>
        <p:nvGrpSpPr>
          <p:cNvPr id="19" name="Group 18">
            <a:extLst>
              <a:ext uri="{FF2B5EF4-FFF2-40B4-BE49-F238E27FC236}">
                <a16:creationId xmlns:a16="http://schemas.microsoft.com/office/drawing/2014/main" xmlns="" id="{5ED5E952-96A0-544B-9A88-C2F8A2721820}"/>
              </a:ext>
            </a:extLst>
          </p:cNvPr>
          <p:cNvGrpSpPr/>
          <p:nvPr/>
        </p:nvGrpSpPr>
        <p:grpSpPr>
          <a:xfrm>
            <a:off x="582188" y="4257867"/>
            <a:ext cx="3037408" cy="1939524"/>
            <a:chOff x="582188" y="4257867"/>
            <a:chExt cx="3037408" cy="1939524"/>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646" y="4257867"/>
              <a:ext cx="293665" cy="77724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237" y="4262095"/>
              <a:ext cx="572896" cy="77724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849" y="5246277"/>
              <a:ext cx="1254632" cy="345123"/>
            </a:xfrm>
            <a:prstGeom prst="rect">
              <a:avLst/>
            </a:prstGeom>
          </p:spPr>
        </p:pic>
        <p:sp>
          <p:nvSpPr>
            <p:cNvPr id="10" name="TextBox 9"/>
            <p:cNvSpPr txBox="1"/>
            <p:nvPr/>
          </p:nvSpPr>
          <p:spPr>
            <a:xfrm>
              <a:off x="582188" y="5735726"/>
              <a:ext cx="3037408" cy="461665"/>
            </a:xfrm>
            <a:prstGeom prst="rect">
              <a:avLst/>
            </a:prstGeom>
            <a:noFill/>
          </p:spPr>
          <p:txBody>
            <a:bodyPr wrap="square" rtlCol="0">
              <a:spAutoFit/>
            </a:bodyPr>
            <a:lstStyle/>
            <a:p>
              <a:r>
                <a:rPr lang="en-US" sz="1200" dirty="0">
                  <a:latin typeface="Gotham Medium" pitchFamily="2" charset="0"/>
                  <a:cs typeface="Gotham Medium" pitchFamily="2" charset="0"/>
                </a:rPr>
                <a:t>Devices, Applications, and Platforms instrumented to provide telemetry</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2606" y="4330552"/>
              <a:ext cx="660417" cy="660417"/>
            </a:xfrm>
            <a:prstGeom prst="rect">
              <a:avLst/>
            </a:prstGeom>
          </p:spPr>
        </p:pic>
        <p:pic>
          <p:nvPicPr>
            <p:cNvPr id="15" name="Picture 14"/>
            <p:cNvPicPr>
              <a:picLocks noChangeAspect="1"/>
            </p:cNvPicPr>
            <p:nvPr/>
          </p:nvPicPr>
          <p:blipFill>
            <a:blip r:embed="rId7"/>
            <a:stretch>
              <a:fillRect/>
            </a:stretch>
          </p:blipFill>
          <p:spPr>
            <a:xfrm>
              <a:off x="2166006" y="5115257"/>
              <a:ext cx="468711" cy="468711"/>
            </a:xfrm>
            <a:prstGeom prst="rect">
              <a:avLst/>
            </a:prstGeom>
          </p:spPr>
        </p:pic>
      </p:grpSp>
      <p:grpSp>
        <p:nvGrpSpPr>
          <p:cNvPr id="2" name="Group 1">
            <a:extLst>
              <a:ext uri="{FF2B5EF4-FFF2-40B4-BE49-F238E27FC236}">
                <a16:creationId xmlns:a16="http://schemas.microsoft.com/office/drawing/2014/main" xmlns="" id="{E3A40795-4721-9442-81B0-442723D27BEC}"/>
              </a:ext>
            </a:extLst>
          </p:cNvPr>
          <p:cNvGrpSpPr/>
          <p:nvPr/>
        </p:nvGrpSpPr>
        <p:grpSpPr>
          <a:xfrm>
            <a:off x="1129949" y="1730520"/>
            <a:ext cx="2123007" cy="1327695"/>
            <a:chOff x="1129949" y="1730520"/>
            <a:chExt cx="2123007" cy="1327695"/>
          </a:xfrm>
        </p:grpSpPr>
        <p:pic>
          <p:nvPicPr>
            <p:cNvPr id="40" name="Picture 39">
              <a:extLst>
                <a:ext uri="{FF2B5EF4-FFF2-40B4-BE49-F238E27FC236}">
                  <a16:creationId xmlns:a16="http://schemas.microsoft.com/office/drawing/2014/main" xmlns="" id="{68DEC230-1873-0645-A7D5-949CE63EF8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22096" y="1730520"/>
              <a:ext cx="643523" cy="777240"/>
            </a:xfrm>
            <a:prstGeom prst="rect">
              <a:avLst/>
            </a:prstGeom>
          </p:spPr>
        </p:pic>
        <p:sp>
          <p:nvSpPr>
            <p:cNvPr id="42" name="TextBox 41">
              <a:extLst>
                <a:ext uri="{FF2B5EF4-FFF2-40B4-BE49-F238E27FC236}">
                  <a16:creationId xmlns:a16="http://schemas.microsoft.com/office/drawing/2014/main" xmlns="" id="{44EF83FD-C3D2-0C42-A7ED-A8594C2F5A6D}"/>
                </a:ext>
              </a:extLst>
            </p:cNvPr>
            <p:cNvSpPr txBox="1"/>
            <p:nvPr/>
          </p:nvSpPr>
          <p:spPr>
            <a:xfrm>
              <a:off x="1129949" y="2596550"/>
              <a:ext cx="2123007" cy="461665"/>
            </a:xfrm>
            <a:prstGeom prst="rect">
              <a:avLst/>
            </a:prstGeom>
            <a:noFill/>
          </p:spPr>
          <p:txBody>
            <a:bodyPr wrap="square" rtlCol="0">
              <a:spAutoFit/>
            </a:bodyPr>
            <a:lstStyle/>
            <a:p>
              <a:r>
                <a:rPr lang="en-US" sz="1200" dirty="0">
                  <a:latin typeface="Gotham Medium" pitchFamily="2" charset="0"/>
                  <a:cs typeface="Gotham Medium" pitchFamily="2" charset="0"/>
                </a:rPr>
                <a:t>Natural language </a:t>
              </a:r>
              <a:br>
                <a:rPr lang="en-US" sz="1200" dirty="0">
                  <a:latin typeface="Gotham Medium" pitchFamily="2" charset="0"/>
                  <a:cs typeface="Gotham Medium" pitchFamily="2" charset="0"/>
                </a:rPr>
              </a:br>
              <a:r>
                <a:rPr lang="en-US" sz="1200" dirty="0">
                  <a:latin typeface="Gotham Medium" pitchFamily="2" charset="0"/>
                  <a:cs typeface="Gotham Medium" pitchFamily="2" charset="0"/>
                </a:rPr>
                <a:t>input and feedback</a:t>
              </a:r>
            </a:p>
          </p:txBody>
        </p:sp>
      </p:grpSp>
      <p:grpSp>
        <p:nvGrpSpPr>
          <p:cNvPr id="37" name="Group 36">
            <a:extLst>
              <a:ext uri="{FF2B5EF4-FFF2-40B4-BE49-F238E27FC236}">
                <a16:creationId xmlns:a16="http://schemas.microsoft.com/office/drawing/2014/main" xmlns="" id="{76996CE5-2C52-BC42-B2DB-B5D01CAEC355}"/>
              </a:ext>
            </a:extLst>
          </p:cNvPr>
          <p:cNvGrpSpPr/>
          <p:nvPr/>
        </p:nvGrpSpPr>
        <p:grpSpPr>
          <a:xfrm>
            <a:off x="3728780" y="1051295"/>
            <a:ext cx="5830155" cy="529868"/>
            <a:chOff x="3728780" y="1051295"/>
            <a:chExt cx="5830155" cy="529868"/>
          </a:xfrm>
        </p:grpSpPr>
        <p:sp>
          <p:nvSpPr>
            <p:cNvPr id="36" name="Right Arrow 35"/>
            <p:cNvSpPr/>
            <p:nvPr/>
          </p:nvSpPr>
          <p:spPr>
            <a:xfrm rot="10800000">
              <a:off x="3728780" y="1051295"/>
              <a:ext cx="5830155"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0" name="TextBox 49">
              <a:extLst>
                <a:ext uri="{FF2B5EF4-FFF2-40B4-BE49-F238E27FC236}">
                  <a16:creationId xmlns:a16="http://schemas.microsoft.com/office/drawing/2014/main" xmlns="" id="{C0471842-B238-0C4B-ACF3-58FCE6F8CCAA}"/>
                </a:ext>
              </a:extLst>
            </p:cNvPr>
            <p:cNvSpPr txBox="1"/>
            <p:nvPr/>
          </p:nvSpPr>
          <p:spPr>
            <a:xfrm>
              <a:off x="5151523" y="1178181"/>
              <a:ext cx="3490944"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Interactive (Conversational) Actions</a:t>
              </a:r>
            </a:p>
          </p:txBody>
        </p:sp>
      </p:grpSp>
      <p:grpSp>
        <p:nvGrpSpPr>
          <p:cNvPr id="38" name="Group 37">
            <a:extLst>
              <a:ext uri="{FF2B5EF4-FFF2-40B4-BE49-F238E27FC236}">
                <a16:creationId xmlns:a16="http://schemas.microsoft.com/office/drawing/2014/main" xmlns="" id="{5974FA1E-7A97-5146-8FD5-BA880F8F668C}"/>
              </a:ext>
            </a:extLst>
          </p:cNvPr>
          <p:cNvGrpSpPr/>
          <p:nvPr/>
        </p:nvGrpSpPr>
        <p:grpSpPr>
          <a:xfrm>
            <a:off x="3728780" y="5915435"/>
            <a:ext cx="5850985" cy="529868"/>
            <a:chOff x="3728780" y="5915435"/>
            <a:chExt cx="5850985" cy="529868"/>
          </a:xfrm>
        </p:grpSpPr>
        <p:sp>
          <p:nvSpPr>
            <p:cNvPr id="49" name="Right Arrow 48">
              <a:extLst>
                <a:ext uri="{FF2B5EF4-FFF2-40B4-BE49-F238E27FC236}">
                  <a16:creationId xmlns:a16="http://schemas.microsoft.com/office/drawing/2014/main" xmlns="" id="{7A5DB112-C19F-B944-ADB1-26552D01E732}"/>
                </a:ext>
              </a:extLst>
            </p:cNvPr>
            <p:cNvSpPr/>
            <p:nvPr/>
          </p:nvSpPr>
          <p:spPr>
            <a:xfrm rot="10800000">
              <a:off x="3728780" y="5915435"/>
              <a:ext cx="5850985"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1" name="TextBox 50">
              <a:extLst>
                <a:ext uri="{FF2B5EF4-FFF2-40B4-BE49-F238E27FC236}">
                  <a16:creationId xmlns:a16="http://schemas.microsoft.com/office/drawing/2014/main" xmlns="" id="{2387A835-11E0-854F-B8AB-3292F1BFB481}"/>
                </a:ext>
              </a:extLst>
            </p:cNvPr>
            <p:cNvSpPr txBox="1"/>
            <p:nvPr/>
          </p:nvSpPr>
          <p:spPr>
            <a:xfrm>
              <a:off x="5239878" y="6026484"/>
              <a:ext cx="2682584"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Proactive (Automatic)  Actions</a:t>
              </a:r>
            </a:p>
          </p:txBody>
        </p:sp>
      </p:grpSp>
      <p:grpSp>
        <p:nvGrpSpPr>
          <p:cNvPr id="60" name="Group 59">
            <a:extLst>
              <a:ext uri="{FF2B5EF4-FFF2-40B4-BE49-F238E27FC236}">
                <a16:creationId xmlns:a16="http://schemas.microsoft.com/office/drawing/2014/main" xmlns="" id="{D8E46F2C-FF74-F848-AD92-388CDB8A24D6}"/>
              </a:ext>
            </a:extLst>
          </p:cNvPr>
          <p:cNvGrpSpPr/>
          <p:nvPr/>
        </p:nvGrpSpPr>
        <p:grpSpPr>
          <a:xfrm>
            <a:off x="3005362" y="1815307"/>
            <a:ext cx="4950665" cy="2111162"/>
            <a:chOff x="3005362" y="1815307"/>
            <a:chExt cx="4950665" cy="2111162"/>
          </a:xfrm>
        </p:grpSpPr>
        <p:sp>
          <p:nvSpPr>
            <p:cNvPr id="46" name="TextBox 45">
              <a:extLst>
                <a:ext uri="{FF2B5EF4-FFF2-40B4-BE49-F238E27FC236}">
                  <a16:creationId xmlns:a16="http://schemas.microsoft.com/office/drawing/2014/main" xmlns="" id="{63DB3F41-9092-304D-9844-702FC19ACD91}"/>
                </a:ext>
              </a:extLst>
            </p:cNvPr>
            <p:cNvSpPr txBox="1"/>
            <p:nvPr/>
          </p:nvSpPr>
          <p:spPr>
            <a:xfrm>
              <a:off x="5992330" y="2069989"/>
              <a:ext cx="1963697" cy="461665"/>
            </a:xfrm>
            <a:prstGeom prst="rect">
              <a:avLst/>
            </a:prstGeom>
            <a:noFill/>
          </p:spPr>
          <p:txBody>
            <a:bodyPr wrap="square" rtlCol="0">
              <a:spAutoFit/>
            </a:bodyPr>
            <a:lstStyle/>
            <a:p>
              <a:r>
                <a:rPr lang="en-US" sz="1200" dirty="0">
                  <a:latin typeface="Gotham Medium" pitchFamily="2" charset="0"/>
                  <a:cs typeface="Gotham Medium" pitchFamily="2" charset="0"/>
                </a:rPr>
                <a:t>Customer intents </a:t>
              </a:r>
              <a:br>
                <a:rPr lang="en-US" sz="1200" dirty="0">
                  <a:latin typeface="Gotham Medium" pitchFamily="2" charset="0"/>
                  <a:cs typeface="Gotham Medium" pitchFamily="2" charset="0"/>
                </a:rPr>
              </a:br>
              <a:endParaRPr lang="en-US" sz="1200" dirty="0">
                <a:latin typeface="Gotham Medium" pitchFamily="2" charset="0"/>
                <a:cs typeface="Gotham Medium" pitchFamily="2" charset="0"/>
              </a:endParaRPr>
            </a:p>
          </p:txBody>
        </p:sp>
        <p:grpSp>
          <p:nvGrpSpPr>
            <p:cNvPr id="3" name="Group 2">
              <a:extLst>
                <a:ext uri="{FF2B5EF4-FFF2-40B4-BE49-F238E27FC236}">
                  <a16:creationId xmlns:a16="http://schemas.microsoft.com/office/drawing/2014/main" xmlns="" id="{6FF9FC46-BBA8-904F-8D1F-763E2EE58070}"/>
                </a:ext>
              </a:extLst>
            </p:cNvPr>
            <p:cNvGrpSpPr/>
            <p:nvPr/>
          </p:nvGrpSpPr>
          <p:grpSpPr>
            <a:xfrm>
              <a:off x="3005362" y="1815307"/>
              <a:ext cx="2359737" cy="2111162"/>
              <a:chOff x="3005362" y="1815307"/>
              <a:chExt cx="2359737" cy="2111162"/>
            </a:xfrm>
          </p:grpSpPr>
          <p:sp>
            <p:nvSpPr>
              <p:cNvPr id="18" name="Right Arrow 17"/>
              <p:cNvSpPr/>
              <p:nvPr/>
            </p:nvSpPr>
            <p:spPr>
              <a:xfrm>
                <a:off x="3005362" y="1856030"/>
                <a:ext cx="690233"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35" name="TextBox 34"/>
              <p:cNvSpPr txBox="1"/>
              <p:nvPr/>
            </p:nvSpPr>
            <p:spPr>
              <a:xfrm>
                <a:off x="4081085" y="3464804"/>
                <a:ext cx="1158793" cy="461665"/>
              </a:xfrm>
              <a:prstGeom prst="rect">
                <a:avLst/>
              </a:prstGeom>
              <a:solidFill>
                <a:schemeClr val="tx1"/>
              </a:solidFill>
            </p:spPr>
            <p:txBody>
              <a:bodyPr wrap="square" rtlCol="0">
                <a:spAutoFit/>
              </a:bodyPr>
              <a:lstStyle/>
              <a:p>
                <a:pPr algn="ctr"/>
                <a:r>
                  <a:rPr lang="en-US" sz="1200" dirty="0">
                    <a:solidFill>
                      <a:schemeClr val="bg1"/>
                    </a:solidFill>
                    <a:latin typeface="Gotham Medium" pitchFamily="2" charset="0"/>
                    <a:cs typeface="Gotham Medium" pitchFamily="2" charset="0"/>
                  </a:rPr>
                  <a:t>Domain models </a:t>
                </a:r>
              </a:p>
            </p:txBody>
          </p:sp>
          <p:sp>
            <p:nvSpPr>
              <p:cNvPr id="41" name="Rectangle 40">
                <a:extLst>
                  <a:ext uri="{FF2B5EF4-FFF2-40B4-BE49-F238E27FC236}">
                    <a16:creationId xmlns:a16="http://schemas.microsoft.com/office/drawing/2014/main" xmlns="" id="{5DEC15AA-E87E-494E-9D35-25AE6ADD7518}"/>
                  </a:ext>
                </a:extLst>
              </p:cNvPr>
              <p:cNvSpPr/>
              <p:nvPr/>
            </p:nvSpPr>
            <p:spPr>
              <a:xfrm>
                <a:off x="4009562" y="1815307"/>
                <a:ext cx="1355537" cy="8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NLP</a:t>
                </a:r>
              </a:p>
            </p:txBody>
          </p:sp>
          <p:sp>
            <p:nvSpPr>
              <p:cNvPr id="52" name="Right Arrow 51">
                <a:extLst>
                  <a:ext uri="{FF2B5EF4-FFF2-40B4-BE49-F238E27FC236}">
                    <a16:creationId xmlns:a16="http://schemas.microsoft.com/office/drawing/2014/main" xmlns="" id="{77A82089-AC0B-534B-BA4F-03D6A32C3678}"/>
                  </a:ext>
                </a:extLst>
              </p:cNvPr>
              <p:cNvSpPr/>
              <p:nvPr/>
            </p:nvSpPr>
            <p:spPr>
              <a:xfrm rot="16200000">
                <a:off x="4439148" y="2694625"/>
                <a:ext cx="483513"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grpSp>
      </p:grpSp>
      <p:grpSp>
        <p:nvGrpSpPr>
          <p:cNvPr id="59" name="Group 58">
            <a:extLst>
              <a:ext uri="{FF2B5EF4-FFF2-40B4-BE49-F238E27FC236}">
                <a16:creationId xmlns:a16="http://schemas.microsoft.com/office/drawing/2014/main" xmlns="" id="{FC1363E7-4A26-5744-8F32-B5F6585D02D3}"/>
              </a:ext>
            </a:extLst>
          </p:cNvPr>
          <p:cNvGrpSpPr/>
          <p:nvPr/>
        </p:nvGrpSpPr>
        <p:grpSpPr>
          <a:xfrm>
            <a:off x="6793686" y="1847321"/>
            <a:ext cx="5425942" cy="3843122"/>
            <a:chOff x="6793686" y="1847321"/>
            <a:chExt cx="5425942" cy="3843122"/>
          </a:xfrm>
        </p:grpSpPr>
        <p:sp>
          <p:nvSpPr>
            <p:cNvPr id="20" name="Rectangle 19"/>
            <p:cNvSpPr/>
            <p:nvPr/>
          </p:nvSpPr>
          <p:spPr>
            <a:xfrm>
              <a:off x="8379141" y="3197555"/>
              <a:ext cx="1355537" cy="803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Action</a:t>
              </a:r>
              <a:br>
                <a:rPr lang="en-US" sz="1200" dirty="0">
                  <a:solidFill>
                    <a:srgbClr val="FFFFFF"/>
                  </a:solidFill>
                  <a:latin typeface="Gotham Medium" pitchFamily="2" charset="0"/>
                  <a:cs typeface="Gotham Medium" pitchFamily="2" charset="0"/>
                </a:rPr>
              </a:br>
              <a:r>
                <a:rPr lang="en-US" sz="1200" dirty="0">
                  <a:solidFill>
                    <a:srgbClr val="FFFFFF"/>
                  </a:solidFill>
                  <a:latin typeface="Gotham Medium" pitchFamily="2" charset="0"/>
                  <a:cs typeface="Gotham Medium" pitchFamily="2" charset="0"/>
                </a:rPr>
                <a:t>Catalog</a:t>
              </a:r>
            </a:p>
          </p:txBody>
        </p:sp>
        <p:grpSp>
          <p:nvGrpSpPr>
            <p:cNvPr id="33" name="Group 32">
              <a:extLst>
                <a:ext uri="{FF2B5EF4-FFF2-40B4-BE49-F238E27FC236}">
                  <a16:creationId xmlns:a16="http://schemas.microsoft.com/office/drawing/2014/main" xmlns="" id="{44E4442E-8CAC-FC4E-BD1D-B8B578E4C8FA}"/>
                </a:ext>
              </a:extLst>
            </p:cNvPr>
            <p:cNvGrpSpPr/>
            <p:nvPr/>
          </p:nvGrpSpPr>
          <p:grpSpPr>
            <a:xfrm>
              <a:off x="6793686" y="1847321"/>
              <a:ext cx="5425942" cy="3843122"/>
              <a:chOff x="6793686" y="1847321"/>
              <a:chExt cx="5425942" cy="3843122"/>
            </a:xfrm>
          </p:grpSpPr>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48871" y="2597072"/>
                <a:ext cx="668808" cy="82876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98681" y="4130331"/>
                <a:ext cx="1200352" cy="637207"/>
              </a:xfrm>
              <a:prstGeom prst="rect">
                <a:avLst/>
              </a:prstGeom>
            </p:spPr>
          </p:pic>
          <p:sp>
            <p:nvSpPr>
              <p:cNvPr id="21" name="Right Arrow 20"/>
              <p:cNvSpPr/>
              <p:nvPr/>
            </p:nvSpPr>
            <p:spPr>
              <a:xfrm>
                <a:off x="7436416" y="3334601"/>
                <a:ext cx="690233"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pic>
            <p:nvPicPr>
              <p:cNvPr id="22" name="Picture 21"/>
              <p:cNvPicPr>
                <a:picLocks noChangeAspect="1"/>
              </p:cNvPicPr>
              <p:nvPr/>
            </p:nvPicPr>
            <p:blipFill>
              <a:blip r:embed="rId11"/>
              <a:stretch>
                <a:fillRect/>
              </a:stretch>
            </p:blipFill>
            <p:spPr>
              <a:xfrm>
                <a:off x="8629917" y="4750643"/>
                <a:ext cx="939800" cy="939800"/>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40406" y="1847321"/>
                <a:ext cx="279351" cy="568287"/>
              </a:xfrm>
              <a:prstGeom prst="rect">
                <a:avLst/>
              </a:prstGeom>
            </p:spPr>
          </p:pic>
          <p:sp>
            <p:nvSpPr>
              <p:cNvPr id="24" name="Right Arrow 23"/>
              <p:cNvSpPr/>
              <p:nvPr/>
            </p:nvSpPr>
            <p:spPr>
              <a:xfrm rot="18653197">
                <a:off x="9838223" y="2918969"/>
                <a:ext cx="503447"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26" name="Right Arrow 25"/>
              <p:cNvSpPr/>
              <p:nvPr/>
            </p:nvSpPr>
            <p:spPr>
              <a:xfrm rot="5400000">
                <a:off x="8850738" y="4129830"/>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28" name="TextBox 27"/>
              <p:cNvSpPr txBox="1"/>
              <p:nvPr/>
            </p:nvSpPr>
            <p:spPr>
              <a:xfrm>
                <a:off x="10389255" y="3643276"/>
                <a:ext cx="1830373" cy="276999"/>
              </a:xfrm>
              <a:prstGeom prst="rect">
                <a:avLst/>
              </a:prstGeom>
              <a:noFill/>
            </p:spPr>
            <p:txBody>
              <a:bodyPr wrap="square" rtlCol="0">
                <a:spAutoFit/>
              </a:bodyPr>
              <a:lstStyle/>
              <a:p>
                <a:r>
                  <a:rPr lang="en-US" sz="1200" dirty="0">
                    <a:latin typeface="Gotham Medium" pitchFamily="2" charset="0"/>
                    <a:cs typeface="Gotham Medium" pitchFamily="2" charset="0"/>
                  </a:rPr>
                  <a:t>Schedule Truck Roll</a:t>
                </a:r>
              </a:p>
            </p:txBody>
          </p:sp>
          <p:sp>
            <p:nvSpPr>
              <p:cNvPr id="29" name="TextBox 28"/>
              <p:cNvSpPr txBox="1"/>
              <p:nvPr/>
            </p:nvSpPr>
            <p:spPr>
              <a:xfrm>
                <a:off x="9668444" y="5016000"/>
                <a:ext cx="1124052" cy="276999"/>
              </a:xfrm>
              <a:prstGeom prst="rect">
                <a:avLst/>
              </a:prstGeom>
              <a:noFill/>
            </p:spPr>
            <p:txBody>
              <a:bodyPr wrap="square" rtlCol="0">
                <a:spAutoFit/>
              </a:bodyPr>
              <a:lstStyle/>
              <a:p>
                <a:r>
                  <a:rPr lang="en-US" sz="1200" dirty="0">
                    <a:latin typeface="Gotham Medium" pitchFamily="2" charset="0"/>
                    <a:cs typeface="Gotham Medium" pitchFamily="2" charset="0"/>
                  </a:rPr>
                  <a:t>Self-Heal</a:t>
                </a:r>
              </a:p>
            </p:txBody>
          </p:sp>
          <p:sp>
            <p:nvSpPr>
              <p:cNvPr id="30" name="TextBox 29"/>
              <p:cNvSpPr txBox="1"/>
              <p:nvPr/>
            </p:nvSpPr>
            <p:spPr>
              <a:xfrm>
                <a:off x="10043403" y="1965253"/>
                <a:ext cx="1184375" cy="276999"/>
              </a:xfrm>
              <a:prstGeom prst="rect">
                <a:avLst/>
              </a:prstGeom>
              <a:noFill/>
            </p:spPr>
            <p:txBody>
              <a:bodyPr wrap="square" rtlCol="0">
                <a:spAutoFit/>
              </a:bodyPr>
              <a:lstStyle/>
              <a:p>
                <a:r>
                  <a:rPr lang="en-US" sz="1200" dirty="0">
                    <a:latin typeface="Gotham Medium" pitchFamily="2" charset="0"/>
                    <a:cs typeface="Gotham Medium" pitchFamily="2" charset="0"/>
                  </a:rPr>
                  <a:t>Notifications</a:t>
                </a:r>
              </a:p>
            </p:txBody>
          </p:sp>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16775" y="1847321"/>
                <a:ext cx="942160" cy="595756"/>
              </a:xfrm>
              <a:prstGeom prst="rect">
                <a:avLst/>
              </a:prstGeom>
            </p:spPr>
          </p:pic>
          <p:sp>
            <p:nvSpPr>
              <p:cNvPr id="32" name="TextBox 31"/>
              <p:cNvSpPr txBox="1"/>
              <p:nvPr/>
            </p:nvSpPr>
            <p:spPr>
              <a:xfrm>
                <a:off x="11061679" y="2693844"/>
                <a:ext cx="1157949" cy="461665"/>
              </a:xfrm>
              <a:prstGeom prst="rect">
                <a:avLst/>
              </a:prstGeom>
              <a:noFill/>
            </p:spPr>
            <p:txBody>
              <a:bodyPr wrap="square" rtlCol="0">
                <a:spAutoFit/>
              </a:bodyPr>
              <a:lstStyle/>
              <a:p>
                <a:r>
                  <a:rPr lang="en-US" sz="1200" dirty="0">
                    <a:latin typeface="Gotham Medium" pitchFamily="2" charset="0"/>
                    <a:cs typeface="Gotham Medium" pitchFamily="2" charset="0"/>
                  </a:rPr>
                  <a:t>Agent Contact</a:t>
                </a:r>
              </a:p>
            </p:txBody>
          </p:sp>
          <p:sp>
            <p:nvSpPr>
              <p:cNvPr id="34" name="Right Arrow 33"/>
              <p:cNvSpPr/>
              <p:nvPr/>
            </p:nvSpPr>
            <p:spPr>
              <a:xfrm rot="16200000">
                <a:off x="8911150" y="2617510"/>
                <a:ext cx="483513"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48" name="Right Arrow 47">
                <a:extLst>
                  <a:ext uri="{FF2B5EF4-FFF2-40B4-BE49-F238E27FC236}">
                    <a16:creationId xmlns:a16="http://schemas.microsoft.com/office/drawing/2014/main" xmlns="" id="{D32719FE-3286-9845-8829-C1174261DFC0}"/>
                  </a:ext>
                </a:extLst>
              </p:cNvPr>
              <p:cNvSpPr/>
              <p:nvPr/>
            </p:nvSpPr>
            <p:spPr>
              <a:xfrm rot="3373344">
                <a:off x="9843119" y="3902257"/>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4" name="TextBox 53">
                <a:extLst>
                  <a:ext uri="{FF2B5EF4-FFF2-40B4-BE49-F238E27FC236}">
                    <a16:creationId xmlns:a16="http://schemas.microsoft.com/office/drawing/2014/main" xmlns="" id="{8137F434-514C-6A4B-AF47-F6899569347D}"/>
                  </a:ext>
                </a:extLst>
              </p:cNvPr>
              <p:cNvSpPr txBox="1"/>
              <p:nvPr/>
            </p:nvSpPr>
            <p:spPr>
              <a:xfrm>
                <a:off x="6827982" y="3971683"/>
                <a:ext cx="2042169"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Choose Best</a:t>
                </a:r>
              </a:p>
            </p:txBody>
          </p:sp>
          <p:sp>
            <p:nvSpPr>
              <p:cNvPr id="55" name="TextBox 54">
                <a:extLst>
                  <a:ext uri="{FF2B5EF4-FFF2-40B4-BE49-F238E27FC236}">
                    <a16:creationId xmlns:a16="http://schemas.microsoft.com/office/drawing/2014/main" xmlns="" id="{2FCA0BDA-003F-FF4F-9EA8-E1E4316146A6}"/>
                  </a:ext>
                </a:extLst>
              </p:cNvPr>
              <p:cNvSpPr txBox="1"/>
              <p:nvPr/>
            </p:nvSpPr>
            <p:spPr>
              <a:xfrm>
                <a:off x="6793686" y="2900369"/>
                <a:ext cx="2042169" cy="276999"/>
              </a:xfrm>
              <a:prstGeom prst="rect">
                <a:avLst/>
              </a:prstGeom>
              <a:noFill/>
            </p:spPr>
            <p:txBody>
              <a:bodyPr wrap="square" rtlCol="0">
                <a:spAutoFit/>
              </a:bodyPr>
              <a:lstStyle/>
              <a:p>
                <a:pPr algn="ctr"/>
                <a:r>
                  <a:rPr lang="en-US" sz="1200" dirty="0">
                    <a:latin typeface="Gotham Medium" pitchFamily="2" charset="0"/>
                    <a:cs typeface="Gotham Medium" pitchFamily="2" charset="0"/>
                  </a:rPr>
                  <a:t>Explore</a:t>
                </a:r>
              </a:p>
            </p:txBody>
          </p:sp>
        </p:grpSp>
      </p:grpSp>
      <p:grpSp>
        <p:nvGrpSpPr>
          <p:cNvPr id="62" name="Group 61">
            <a:extLst>
              <a:ext uri="{FF2B5EF4-FFF2-40B4-BE49-F238E27FC236}">
                <a16:creationId xmlns:a16="http://schemas.microsoft.com/office/drawing/2014/main" xmlns="" id="{D1410577-7B74-3B42-A248-30084D9D5355}"/>
              </a:ext>
            </a:extLst>
          </p:cNvPr>
          <p:cNvGrpSpPr/>
          <p:nvPr/>
        </p:nvGrpSpPr>
        <p:grpSpPr>
          <a:xfrm>
            <a:off x="5521639" y="2541251"/>
            <a:ext cx="1759775" cy="2172123"/>
            <a:chOff x="5521639" y="2541251"/>
            <a:chExt cx="1759775" cy="2172123"/>
          </a:xfrm>
        </p:grpSpPr>
        <p:grpSp>
          <p:nvGrpSpPr>
            <p:cNvPr id="16" name="Group 15">
              <a:extLst>
                <a:ext uri="{FF2B5EF4-FFF2-40B4-BE49-F238E27FC236}">
                  <a16:creationId xmlns:a16="http://schemas.microsoft.com/office/drawing/2014/main" xmlns="" id="{525A2C07-615B-4941-AE03-9E5F8B8E48A2}"/>
                </a:ext>
              </a:extLst>
            </p:cNvPr>
            <p:cNvGrpSpPr/>
            <p:nvPr/>
          </p:nvGrpSpPr>
          <p:grpSpPr>
            <a:xfrm>
              <a:off x="5529023" y="2541251"/>
              <a:ext cx="1752391" cy="1460264"/>
              <a:chOff x="5529023" y="2541251"/>
              <a:chExt cx="1752391" cy="1460264"/>
            </a:xfrm>
          </p:grpSpPr>
          <p:sp>
            <p:nvSpPr>
              <p:cNvPr id="14" name="Rectangle 13"/>
              <p:cNvSpPr/>
              <p:nvPr/>
            </p:nvSpPr>
            <p:spPr>
              <a:xfrm>
                <a:off x="5925877" y="3197555"/>
                <a:ext cx="1355537" cy="80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Decision Engine</a:t>
                </a:r>
              </a:p>
            </p:txBody>
          </p:sp>
          <p:sp>
            <p:nvSpPr>
              <p:cNvPr id="44" name="Right Arrow 43">
                <a:extLst>
                  <a:ext uri="{FF2B5EF4-FFF2-40B4-BE49-F238E27FC236}">
                    <a16:creationId xmlns:a16="http://schemas.microsoft.com/office/drawing/2014/main" xmlns="" id="{3B5B3617-FE5F-574E-BC63-3D46D2229A35}"/>
                  </a:ext>
                </a:extLst>
              </p:cNvPr>
              <p:cNvSpPr/>
              <p:nvPr/>
            </p:nvSpPr>
            <p:spPr>
              <a:xfrm rot="3373344">
                <a:off x="5542233" y="2528041"/>
                <a:ext cx="503447" cy="529868"/>
              </a:xfrm>
              <a:prstGeom prst="rightArrow">
                <a:avLst/>
              </a:prstGeom>
              <a:solidFill>
                <a:schemeClr val="accent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XFINITY Standard Light"/>
                  <a:ea typeface="XFINITY Standard Light"/>
                  <a:cs typeface="XFINITY Standard Light"/>
                  <a:sym typeface="XFINITY Standard Light"/>
                </a:endParaRPr>
              </a:p>
            </p:txBody>
          </p:sp>
        </p:grpSp>
        <p:sp>
          <p:nvSpPr>
            <p:cNvPr id="45" name="Right Arrow 44">
              <a:extLst>
                <a:ext uri="{FF2B5EF4-FFF2-40B4-BE49-F238E27FC236}">
                  <a16:creationId xmlns:a16="http://schemas.microsoft.com/office/drawing/2014/main" xmlns="" id="{799D83C2-AC6E-8B44-BCDA-F4F7AB843F85}"/>
                </a:ext>
              </a:extLst>
            </p:cNvPr>
            <p:cNvSpPr/>
            <p:nvPr/>
          </p:nvSpPr>
          <p:spPr>
            <a:xfrm rot="18653197">
              <a:off x="5534849" y="4196717"/>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XFINITY Standard Light"/>
                <a:ea typeface="XFINITY Standard Light"/>
                <a:cs typeface="XFINITY Standard Light"/>
                <a:sym typeface="XFINITY Standard Light"/>
              </a:endParaRPr>
            </a:p>
          </p:txBody>
        </p:sp>
      </p:grpSp>
      <p:grpSp>
        <p:nvGrpSpPr>
          <p:cNvPr id="61" name="Group 60">
            <a:extLst>
              <a:ext uri="{FF2B5EF4-FFF2-40B4-BE49-F238E27FC236}">
                <a16:creationId xmlns:a16="http://schemas.microsoft.com/office/drawing/2014/main" xmlns="" id="{D99D8765-C192-1149-A58E-44D0CA373CDF}"/>
              </a:ext>
            </a:extLst>
          </p:cNvPr>
          <p:cNvGrpSpPr/>
          <p:nvPr/>
        </p:nvGrpSpPr>
        <p:grpSpPr>
          <a:xfrm>
            <a:off x="3038548" y="4041689"/>
            <a:ext cx="4952173" cy="1633527"/>
            <a:chOff x="3038548" y="4041689"/>
            <a:chExt cx="4952173" cy="1633527"/>
          </a:xfrm>
        </p:grpSpPr>
        <p:sp>
          <p:nvSpPr>
            <p:cNvPr id="47" name="TextBox 46">
              <a:extLst>
                <a:ext uri="{FF2B5EF4-FFF2-40B4-BE49-F238E27FC236}">
                  <a16:creationId xmlns:a16="http://schemas.microsoft.com/office/drawing/2014/main" xmlns="" id="{1CA7399E-4A22-074B-A72C-1DC032D3D8C7}"/>
                </a:ext>
              </a:extLst>
            </p:cNvPr>
            <p:cNvSpPr txBox="1"/>
            <p:nvPr/>
          </p:nvSpPr>
          <p:spPr>
            <a:xfrm>
              <a:off x="5992330" y="5006217"/>
              <a:ext cx="1998391" cy="461665"/>
            </a:xfrm>
            <a:prstGeom prst="rect">
              <a:avLst/>
            </a:prstGeom>
            <a:noFill/>
          </p:spPr>
          <p:txBody>
            <a:bodyPr wrap="square" rtlCol="0">
              <a:spAutoFit/>
            </a:bodyPr>
            <a:lstStyle/>
            <a:p>
              <a:r>
                <a:rPr lang="en-US" sz="1200" dirty="0">
                  <a:latin typeface="Gotham Medium" pitchFamily="2" charset="0"/>
                  <a:cs typeface="Gotham Medium" pitchFamily="2" charset="0"/>
                </a:rPr>
                <a:t>Context</a:t>
              </a:r>
            </a:p>
            <a:p>
              <a:r>
                <a:rPr lang="en-US" sz="1200" dirty="0">
                  <a:latin typeface="Gotham Medium" pitchFamily="2" charset="0"/>
                  <a:cs typeface="Gotham Medium" pitchFamily="2" charset="0"/>
                </a:rPr>
                <a:t>Root Cause Predictions</a:t>
              </a:r>
            </a:p>
          </p:txBody>
        </p:sp>
        <p:grpSp>
          <p:nvGrpSpPr>
            <p:cNvPr id="25" name="Group 24">
              <a:extLst>
                <a:ext uri="{FF2B5EF4-FFF2-40B4-BE49-F238E27FC236}">
                  <a16:creationId xmlns:a16="http://schemas.microsoft.com/office/drawing/2014/main" xmlns="" id="{1DD25DE4-9596-7544-B94B-A9F79AABB25A}"/>
                </a:ext>
              </a:extLst>
            </p:cNvPr>
            <p:cNvGrpSpPr/>
            <p:nvPr/>
          </p:nvGrpSpPr>
          <p:grpSpPr>
            <a:xfrm>
              <a:off x="3038548" y="4041689"/>
              <a:ext cx="2522875" cy="1633527"/>
              <a:chOff x="3038548" y="4041689"/>
              <a:chExt cx="2522875" cy="1633527"/>
            </a:xfrm>
          </p:grpSpPr>
          <p:sp>
            <p:nvSpPr>
              <p:cNvPr id="9" name="Rectangle 8"/>
              <p:cNvSpPr/>
              <p:nvPr/>
            </p:nvSpPr>
            <p:spPr>
              <a:xfrm>
                <a:off x="4009562" y="4699237"/>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sp>
            <p:nvSpPr>
              <p:cNvPr id="17" name="Right Arrow 16"/>
              <p:cNvSpPr/>
              <p:nvPr/>
            </p:nvSpPr>
            <p:spPr>
              <a:xfrm>
                <a:off x="3038548" y="4826729"/>
                <a:ext cx="690233"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3" name="Right Arrow 52">
                <a:extLst>
                  <a:ext uri="{FF2B5EF4-FFF2-40B4-BE49-F238E27FC236}">
                    <a16:creationId xmlns:a16="http://schemas.microsoft.com/office/drawing/2014/main" xmlns="" id="{A0C77A99-1FDF-7B49-A481-F9775C9187FE}"/>
                  </a:ext>
                </a:extLst>
              </p:cNvPr>
              <p:cNvSpPr/>
              <p:nvPr/>
            </p:nvSpPr>
            <p:spPr>
              <a:xfrm rot="5400000">
                <a:off x="4427038" y="4028479"/>
                <a:ext cx="503447" cy="529868"/>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412740" hangingPunct="0"/>
                <a:endParaRPr lang="en-US" sz="1400">
                  <a:solidFill>
                    <a:srgbClr val="FF0000"/>
                  </a:solidFill>
                  <a:latin typeface="Gotham Medium" pitchFamily="2" charset="0"/>
                  <a:ea typeface="XFINITY Standard Light"/>
                  <a:cs typeface="Gotham Medium" pitchFamily="2" charset="0"/>
                  <a:sym typeface="XFINITY Standard Light"/>
                </a:endParaRPr>
              </a:p>
            </p:txBody>
          </p:sp>
          <p:sp>
            <p:nvSpPr>
              <p:cNvPr id="56" name="Rectangle 55">
                <a:extLst>
                  <a:ext uri="{FF2B5EF4-FFF2-40B4-BE49-F238E27FC236}">
                    <a16:creationId xmlns:a16="http://schemas.microsoft.com/office/drawing/2014/main" xmlns="" id="{62DBAA5B-46C9-7340-B0FC-9FE5771E6F46}"/>
                  </a:ext>
                </a:extLst>
              </p:cNvPr>
              <p:cNvSpPr/>
              <p:nvPr/>
            </p:nvSpPr>
            <p:spPr>
              <a:xfrm>
                <a:off x="4107933" y="4774076"/>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sp>
            <p:nvSpPr>
              <p:cNvPr id="57" name="Rectangle 56">
                <a:extLst>
                  <a:ext uri="{FF2B5EF4-FFF2-40B4-BE49-F238E27FC236}">
                    <a16:creationId xmlns:a16="http://schemas.microsoft.com/office/drawing/2014/main" xmlns="" id="{BC1F25C5-05F9-AC46-AA8E-096E28342965}"/>
                  </a:ext>
                </a:extLst>
              </p:cNvPr>
              <p:cNvSpPr/>
              <p:nvPr/>
            </p:nvSpPr>
            <p:spPr>
              <a:xfrm>
                <a:off x="4205886" y="4871256"/>
                <a:ext cx="1355537" cy="80396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latin typeface="Gotham Medium" pitchFamily="2" charset="0"/>
                    <a:cs typeface="Gotham Medium" pitchFamily="2" charset="0"/>
                  </a:rPr>
                  <a:t>Predictive AI/ML</a:t>
                </a:r>
              </a:p>
            </p:txBody>
          </p:sp>
        </p:grpSp>
      </p:grpSp>
    </p:spTree>
    <p:extLst>
      <p:ext uri="{BB962C8B-B14F-4D97-AF65-F5344CB8AC3E}">
        <p14:creationId xmlns:p14="http://schemas.microsoft.com/office/powerpoint/2010/main" val="35456495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Problem</a:t>
            </a:r>
          </a:p>
        </p:txBody>
      </p:sp>
      <p:sp>
        <p:nvSpPr>
          <p:cNvPr id="4" name="Content Placeholder 3"/>
          <p:cNvSpPr>
            <a:spLocks noGrp="1"/>
          </p:cNvSpPr>
          <p:nvPr>
            <p:ph sz="quarter" idx="11"/>
          </p:nvPr>
        </p:nvSpPr>
        <p:spPr/>
        <p:txBody>
          <a:bodyPr/>
          <a:lstStyle/>
          <a:p>
            <a:endParaRPr lang="en-US"/>
          </a:p>
        </p:txBody>
      </p:sp>
      <p:sp>
        <p:nvSpPr>
          <p:cNvPr id="13596" name="Content Placeholder 13595"/>
          <p:cNvSpPr>
            <a:spLocks noGrp="1"/>
          </p:cNvSpPr>
          <p:nvPr>
            <p:ph sz="quarter" idx="10"/>
          </p:nvPr>
        </p:nvSpPr>
        <p:spPr>
          <a:xfrm>
            <a:off x="812185" y="1590675"/>
            <a:ext cx="6620246" cy="3688335"/>
          </a:xfrm>
        </p:spPr>
        <p:txBody>
          <a:bodyPr/>
          <a:lstStyle/>
          <a:p>
            <a:r>
              <a:rPr lang="en-US" dirty="0"/>
              <a:t>Multiple Programming and Data Science Environments</a:t>
            </a:r>
          </a:p>
          <a:p>
            <a:endParaRPr lang="en-US" dirty="0"/>
          </a:p>
          <a:p>
            <a:r>
              <a:rPr lang="en-US" dirty="0"/>
              <a:t>Widespread and Discordant Data Sources</a:t>
            </a:r>
          </a:p>
          <a:p>
            <a:endParaRPr lang="en-US" dirty="0"/>
          </a:p>
          <a:p>
            <a:r>
              <a:rPr lang="en-US" dirty="0"/>
              <a:t>The “Data Plane” Problem:  combining Data at Rest and Data In Motion</a:t>
            </a:r>
          </a:p>
          <a:p>
            <a:endParaRPr lang="en-US" dirty="0"/>
          </a:p>
          <a:p>
            <a:r>
              <a:rPr lang="en-US" dirty="0"/>
              <a:t>Consistent feature engineering</a:t>
            </a:r>
          </a:p>
          <a:p>
            <a:endParaRPr lang="en-US" dirty="0"/>
          </a:p>
          <a:p>
            <a:r>
              <a:rPr lang="en-US" dirty="0"/>
              <a:t>ML Versioning:  Data, Code, Features, Models</a:t>
            </a:r>
          </a:p>
        </p:txBody>
      </p:sp>
    </p:spTree>
    <p:extLst>
      <p:ext uri="{BB962C8B-B14F-4D97-AF65-F5344CB8AC3E}">
        <p14:creationId xmlns:p14="http://schemas.microsoft.com/office/powerpoint/2010/main" val="4158595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9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9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ker's Bureau Master Slides Light">
  <a:themeElements>
    <a:clrScheme name="Custom 70">
      <a:dk1>
        <a:srgbClr val="050505"/>
      </a:dk1>
      <a:lt1>
        <a:srgbClr val="FFFFFF"/>
      </a:lt1>
      <a:dk2>
        <a:srgbClr val="000000"/>
      </a:dk2>
      <a:lt2>
        <a:srgbClr val="A4A4A4"/>
      </a:lt2>
      <a:accent1>
        <a:srgbClr val="2B9CD8"/>
      </a:accent1>
      <a:accent2>
        <a:srgbClr val="1ACFE1"/>
      </a:accent2>
      <a:accent3>
        <a:srgbClr val="FB533E"/>
      </a:accent3>
      <a:accent4>
        <a:srgbClr val="46C583"/>
      </a:accent4>
      <a:accent5>
        <a:srgbClr val="BC42D3"/>
      </a:accent5>
      <a:accent6>
        <a:srgbClr val="FF9170"/>
      </a:accent6>
      <a:hlink>
        <a:srgbClr val="1D1D1D"/>
      </a:hlink>
      <a:folHlink>
        <a:srgbClr val="1D1D1D"/>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1"/>
          </a:solidFill>
        </a:ln>
      </a:spPr>
      <a:bodyPr rtlCol="0" anchor="ctr"/>
      <a:lstStyle>
        <a:defPPr algn="ctr">
          <a:defRPr cap="all" dirty="0">
            <a:solidFill>
              <a:schemeClr val="accent1"/>
            </a:solidFill>
            <a:latin typeface="Gotham Book" charset="0"/>
            <a:ea typeface="Gotham Book" charset="0"/>
            <a:cs typeface="Gotham Book"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35544</TotalTime>
  <Words>2484</Words>
  <Application>Microsoft Macintosh PowerPoint</Application>
  <PresentationFormat>Custom</PresentationFormat>
  <Paragraphs>421</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Speaker's Bureau Master Slides Light</vt:lpstr>
      <vt:lpstr>PowerPoint Presentation</vt:lpstr>
      <vt:lpstr>Introduction and background</vt:lpstr>
      <vt:lpstr>Comcast Applied AI</vt:lpstr>
      <vt:lpstr>Business Problem</vt:lpstr>
      <vt:lpstr>AI for Customer service</vt:lpstr>
      <vt:lpstr>XFINITY Virtual Assistant  </vt:lpstr>
      <vt:lpstr>Virtual Assistant – Step by Step </vt:lpstr>
      <vt:lpstr>Virtual Assistant – Interactive flow </vt:lpstr>
      <vt:lpstr>Technical Problem</vt:lpstr>
      <vt:lpstr>Example near real time prediction Use Case</vt:lpstr>
      <vt:lpstr>REINFORCEMENT LEARNING USE CASE</vt:lpstr>
      <vt:lpstr>SPACE CORRELATION EXAMPLE</vt:lpstr>
      <vt:lpstr>CHALLENGE- STANDARDIZATION OF FEATUREs</vt:lpstr>
      <vt:lpstr>ML Pipeline – Roles &amp; Workflow</vt:lpstr>
      <vt:lpstr>Solution Motivation</vt:lpstr>
      <vt:lpstr>Feature Store </vt:lpstr>
      <vt:lpstr>Using the Online feature store</vt:lpstr>
      <vt:lpstr>Feature creation pipeline</vt:lpstr>
      <vt:lpstr>Feature METADATA</vt:lpstr>
      <vt:lpstr>Example Feature VALUE</vt:lpstr>
      <vt:lpstr>INGEST FEATURE VALUE</vt:lpstr>
      <vt:lpstr>ONBOARD MODELS/FEATURES WITHOUT REDEPLOYMENT – SCRIPTING SUPPORT</vt:lpstr>
      <vt:lpstr>Model METADATA</vt:lpstr>
      <vt:lpstr>Consistent feature engineering - Model metadata</vt:lpstr>
      <vt:lpstr>Consistent feature engineering - Model metadata</vt:lpstr>
      <vt:lpstr>Model deployment</vt:lpstr>
      <vt:lpstr>Prediction Phase</vt:lpstr>
      <vt:lpstr>Versioning and devops</vt:lpstr>
      <vt:lpstr>Features of the ML Pipeline</vt:lpstr>
      <vt:lpstr>Features of the ML Pipeline (Cont.)</vt:lpstr>
      <vt:lpstr>Next Steps and Future Work</vt:lpstr>
      <vt:lpstr>SUMMARY</vt:lpstr>
      <vt:lpstr>Thank You!</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Power Point Template (lcng)</dc:title>
  <dc:creator>Torok, David</dc:creator>
  <cp:lastModifiedBy>Sameer Wadkar</cp:lastModifiedBy>
  <cp:revision>571</cp:revision>
  <dcterms:created xsi:type="dcterms:W3CDTF">2017-07-25T14:43:38Z</dcterms:created>
  <dcterms:modified xsi:type="dcterms:W3CDTF">2018-04-29T21:07:34Z</dcterms:modified>
</cp:coreProperties>
</file>